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4" r:id="rId4"/>
  </p:sldMasterIdLst>
  <p:notesMasterIdLst>
    <p:notesMasterId r:id="rId61"/>
  </p:notesMasterIdLst>
  <p:handoutMasterIdLst>
    <p:handoutMasterId r:id="rId62"/>
  </p:handoutMasterIdLst>
  <p:sldIdLst>
    <p:sldId id="262" r:id="rId5"/>
    <p:sldId id="563" r:id="rId6"/>
    <p:sldId id="287" r:id="rId7"/>
    <p:sldId id="293" r:id="rId8"/>
    <p:sldId id="294" r:id="rId9"/>
    <p:sldId id="296" r:id="rId10"/>
    <p:sldId id="295" r:id="rId11"/>
    <p:sldId id="297" r:id="rId12"/>
    <p:sldId id="298" r:id="rId13"/>
    <p:sldId id="299" r:id="rId14"/>
    <p:sldId id="300" r:id="rId15"/>
    <p:sldId id="309" r:id="rId16"/>
    <p:sldId id="301" r:id="rId17"/>
    <p:sldId id="302" r:id="rId18"/>
    <p:sldId id="303" r:id="rId19"/>
    <p:sldId id="305" r:id="rId20"/>
    <p:sldId id="307" r:id="rId21"/>
    <p:sldId id="308" r:id="rId22"/>
    <p:sldId id="277" r:id="rId23"/>
    <p:sldId id="283" r:id="rId24"/>
    <p:sldId id="284" r:id="rId25"/>
    <p:sldId id="286" r:id="rId26"/>
    <p:sldId id="567" r:id="rId27"/>
    <p:sldId id="285" r:id="rId28"/>
    <p:sldId id="282" r:id="rId29"/>
    <p:sldId id="564" r:id="rId30"/>
    <p:sldId id="273" r:id="rId31"/>
    <p:sldId id="278" r:id="rId32"/>
    <p:sldId id="279" r:id="rId33"/>
    <p:sldId id="280" r:id="rId34"/>
    <p:sldId id="281" r:id="rId35"/>
    <p:sldId id="565" r:id="rId36"/>
    <p:sldId id="566" r:id="rId37"/>
    <p:sldId id="288" r:id="rId38"/>
    <p:sldId id="289" r:id="rId39"/>
    <p:sldId id="290" r:id="rId40"/>
    <p:sldId id="291" r:id="rId41"/>
    <p:sldId id="292" r:id="rId42"/>
    <p:sldId id="545" r:id="rId43"/>
    <p:sldId id="546" r:id="rId44"/>
    <p:sldId id="547" r:id="rId45"/>
    <p:sldId id="548" r:id="rId46"/>
    <p:sldId id="549" r:id="rId47"/>
    <p:sldId id="550" r:id="rId48"/>
    <p:sldId id="551" r:id="rId49"/>
    <p:sldId id="552" r:id="rId50"/>
    <p:sldId id="553" r:id="rId51"/>
    <p:sldId id="555" r:id="rId52"/>
    <p:sldId id="556" r:id="rId53"/>
    <p:sldId id="557" r:id="rId54"/>
    <p:sldId id="558" r:id="rId55"/>
    <p:sldId id="559" r:id="rId56"/>
    <p:sldId id="560" r:id="rId57"/>
    <p:sldId id="561" r:id="rId58"/>
    <p:sldId id="562" r:id="rId59"/>
    <p:sldId id="544" r:id="rId60"/>
  </p:sldIdLst>
  <p:sldSz cx="12192000" cy="6858000"/>
  <p:notesSz cx="6854825" cy="92408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6"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EAR UP Kentucky" initials="" lastIdx="4" clrIdx="1"/>
  <p:cmAuthor id="1" name="Hiatt Allen" initials="" lastIdx="1" clrIdx="0"/>
  <p:cmAuthor id="2" name="Rachel Belin" initials=""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F42"/>
    <a:srgbClr val="FFFF00"/>
    <a:srgbClr val="FFC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6C4304-3C1B-3D82-90E1-A6CAD20DA5A0}" v="33" dt="2026-10-01T04:19:05.933"/>
    <p1510:client id="{55508AB7-418B-58C1-E5FA-B30D84277ECE}" v="824" dt="2026-10-01T14:13:05.91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8329" autoAdjust="0"/>
  </p:normalViewPr>
  <p:slideViewPr>
    <p:cSldViewPr snapToGrid="0">
      <p:cViewPr varScale="1">
        <p:scale>
          <a:sx n="58" d="100"/>
          <a:sy n="58" d="100"/>
        </p:scale>
        <p:origin x="963" y="42"/>
      </p:cViewPr>
      <p:guideLst>
        <p:guide orient="horz" pos="2136"/>
        <p:guide pos="3840"/>
      </p:guideLst>
    </p:cSldViewPr>
  </p:slideViewPr>
  <p:notesTextViewPr>
    <p:cViewPr>
      <p:scale>
        <a:sx n="75" d="100"/>
        <a:sy n="75"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commentAuthors" Target="commentAuthors.xml"/><Relationship Id="rId68"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notesMaster" Target="notesMasters/notesMaster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C0A3953-12FE-4CF8-BBAD-BF5DBD5ADB2A}" type="doc">
      <dgm:prSet loTypeId="urn:microsoft.com/office/officeart/2005/8/layout/default" loCatId="list" qsTypeId="urn:microsoft.com/office/officeart/2005/8/quickstyle/simple2" qsCatId="simple" csTypeId="urn:microsoft.com/office/officeart/2005/8/colors/accent2_2" csCatId="accent2" phldr="1"/>
      <dgm:spPr/>
      <dgm:t>
        <a:bodyPr/>
        <a:lstStyle/>
        <a:p>
          <a:endParaRPr lang="en-US"/>
        </a:p>
      </dgm:t>
    </dgm:pt>
    <dgm:pt modelId="{092B9823-CFD3-4A9F-B378-48B4C79533D6}">
      <dgm:prSet custT="1"/>
      <dgm:spPr/>
      <dgm:t>
        <a:bodyPr/>
        <a:lstStyle/>
        <a:p>
          <a:r>
            <a:rPr lang="en-US" sz="2400" dirty="0"/>
            <a:t>Where do you have existing relationships?</a:t>
          </a:r>
        </a:p>
      </dgm:t>
    </dgm:pt>
    <dgm:pt modelId="{AF8E8F41-64EB-4EFF-A683-AB0C9AA80627}" type="parTrans" cxnId="{6F62FA0F-630D-4669-9689-2CD6EF054E81}">
      <dgm:prSet/>
      <dgm:spPr/>
      <dgm:t>
        <a:bodyPr/>
        <a:lstStyle/>
        <a:p>
          <a:endParaRPr lang="en-US"/>
        </a:p>
      </dgm:t>
    </dgm:pt>
    <dgm:pt modelId="{DEBB00EF-AC14-4664-A2AD-E171EB886DF7}" type="sibTrans" cxnId="{6F62FA0F-630D-4669-9689-2CD6EF054E81}">
      <dgm:prSet/>
      <dgm:spPr/>
      <dgm:t>
        <a:bodyPr/>
        <a:lstStyle/>
        <a:p>
          <a:endParaRPr lang="en-US"/>
        </a:p>
      </dgm:t>
    </dgm:pt>
    <dgm:pt modelId="{49177DD4-0067-4BCB-A754-760948991EC7}">
      <dgm:prSet custT="1"/>
      <dgm:spPr/>
      <dgm:t>
        <a:bodyPr/>
        <a:lstStyle/>
        <a:p>
          <a:r>
            <a:rPr lang="en-US" sz="2400" dirty="0"/>
            <a:t>Are there new opportunities?</a:t>
          </a:r>
        </a:p>
      </dgm:t>
    </dgm:pt>
    <dgm:pt modelId="{12C27313-B15A-4A89-A4E2-6382EFF022DD}" type="parTrans" cxnId="{EC38196A-5034-4715-B7A6-EAD5E95284D1}">
      <dgm:prSet/>
      <dgm:spPr/>
      <dgm:t>
        <a:bodyPr/>
        <a:lstStyle/>
        <a:p>
          <a:endParaRPr lang="en-US"/>
        </a:p>
      </dgm:t>
    </dgm:pt>
    <dgm:pt modelId="{1CB55D48-7729-4DD0-BE5D-F1DBADBA9E5D}" type="sibTrans" cxnId="{EC38196A-5034-4715-B7A6-EAD5E95284D1}">
      <dgm:prSet/>
      <dgm:spPr/>
      <dgm:t>
        <a:bodyPr/>
        <a:lstStyle/>
        <a:p>
          <a:endParaRPr lang="en-US"/>
        </a:p>
      </dgm:t>
    </dgm:pt>
    <dgm:pt modelId="{5DF4DD8F-F0BA-4CDA-B6F0-B0F35457B902}">
      <dgm:prSet custT="1"/>
      <dgm:spPr/>
      <dgm:t>
        <a:bodyPr/>
        <a:lstStyle/>
        <a:p>
          <a:r>
            <a:rPr lang="en-US" sz="2200" dirty="0"/>
            <a:t>SEARCH/EXPLORE What can you find?</a:t>
          </a:r>
        </a:p>
      </dgm:t>
    </dgm:pt>
    <dgm:pt modelId="{161B1C30-F078-447C-8A8D-C8EB98D326D0}" type="parTrans" cxnId="{1E6D1B5D-26A3-4C8E-A0F5-225B9E1C6100}">
      <dgm:prSet/>
      <dgm:spPr/>
      <dgm:t>
        <a:bodyPr/>
        <a:lstStyle/>
        <a:p>
          <a:endParaRPr lang="en-US"/>
        </a:p>
      </dgm:t>
    </dgm:pt>
    <dgm:pt modelId="{28917C4A-1337-470E-A916-B8EC967FD29C}" type="sibTrans" cxnId="{1E6D1B5D-26A3-4C8E-A0F5-225B9E1C6100}">
      <dgm:prSet/>
      <dgm:spPr/>
      <dgm:t>
        <a:bodyPr/>
        <a:lstStyle/>
        <a:p>
          <a:endParaRPr lang="en-US"/>
        </a:p>
      </dgm:t>
    </dgm:pt>
    <dgm:pt modelId="{78AAEA50-2F8B-45BF-898F-9C8179F55E81}">
      <dgm:prSet custT="1"/>
      <dgm:spPr/>
      <dgm:t>
        <a:bodyPr/>
        <a:lstStyle/>
        <a:p>
          <a:r>
            <a:rPr lang="en-US" sz="1800" dirty="0"/>
            <a:t>Are there existing regional consortiums/school partnerships you can plug into?</a:t>
          </a:r>
        </a:p>
      </dgm:t>
    </dgm:pt>
    <dgm:pt modelId="{4CFF9D99-295F-45FC-BB7E-B4D69B8FB0B1}" type="parTrans" cxnId="{4FDCE109-B3FF-4228-8313-92E43B834059}">
      <dgm:prSet/>
      <dgm:spPr/>
      <dgm:t>
        <a:bodyPr/>
        <a:lstStyle/>
        <a:p>
          <a:endParaRPr lang="en-US"/>
        </a:p>
      </dgm:t>
    </dgm:pt>
    <dgm:pt modelId="{97AF253C-F59C-48F9-AA58-6163E269E0C3}" type="sibTrans" cxnId="{4FDCE109-B3FF-4228-8313-92E43B834059}">
      <dgm:prSet/>
      <dgm:spPr/>
      <dgm:t>
        <a:bodyPr/>
        <a:lstStyle/>
        <a:p>
          <a:endParaRPr lang="en-US"/>
        </a:p>
      </dgm:t>
    </dgm:pt>
    <dgm:pt modelId="{9C705646-AEFC-4DB6-90EE-47C533211A41}">
      <dgm:prSet/>
      <dgm:spPr/>
      <dgm:t>
        <a:bodyPr/>
        <a:lstStyle/>
        <a:p>
          <a:r>
            <a:rPr lang="en-US" dirty="0"/>
            <a:t>Available funding/grant opportunities?</a:t>
          </a:r>
        </a:p>
      </dgm:t>
    </dgm:pt>
    <dgm:pt modelId="{570E5B18-B48F-48F6-BA23-B30D38FFD7F0}" type="parTrans" cxnId="{8AE31A64-7E07-43A5-A96F-89F96306DE3A}">
      <dgm:prSet/>
      <dgm:spPr/>
      <dgm:t>
        <a:bodyPr/>
        <a:lstStyle/>
        <a:p>
          <a:endParaRPr lang="en-US"/>
        </a:p>
      </dgm:t>
    </dgm:pt>
    <dgm:pt modelId="{49F13675-FAD2-4DDC-83F9-F8265FB999EC}" type="sibTrans" cxnId="{8AE31A64-7E07-43A5-A96F-89F96306DE3A}">
      <dgm:prSet/>
      <dgm:spPr/>
      <dgm:t>
        <a:bodyPr/>
        <a:lstStyle/>
        <a:p>
          <a:endParaRPr lang="en-US"/>
        </a:p>
      </dgm:t>
    </dgm:pt>
    <dgm:pt modelId="{EFC56ADD-3CBA-4ECD-8591-7CB2D3E6853E}" type="pres">
      <dgm:prSet presAssocID="{5C0A3953-12FE-4CF8-BBAD-BF5DBD5ADB2A}" presName="diagram" presStyleCnt="0">
        <dgm:presLayoutVars>
          <dgm:dir/>
          <dgm:resizeHandles val="exact"/>
        </dgm:presLayoutVars>
      </dgm:prSet>
      <dgm:spPr/>
    </dgm:pt>
    <dgm:pt modelId="{9D6A46BB-ADFA-451F-AEB1-8CF6F3CF4A97}" type="pres">
      <dgm:prSet presAssocID="{092B9823-CFD3-4A9F-B378-48B4C79533D6}" presName="node" presStyleLbl="node1" presStyleIdx="0" presStyleCnt="5">
        <dgm:presLayoutVars>
          <dgm:bulletEnabled val="1"/>
        </dgm:presLayoutVars>
      </dgm:prSet>
      <dgm:spPr/>
    </dgm:pt>
    <dgm:pt modelId="{AA1903CD-F17C-4D9E-B77D-5E554A9FA6E9}" type="pres">
      <dgm:prSet presAssocID="{DEBB00EF-AC14-4664-A2AD-E171EB886DF7}" presName="sibTrans" presStyleCnt="0"/>
      <dgm:spPr/>
    </dgm:pt>
    <dgm:pt modelId="{725A2FBE-7C26-4F83-8752-B4C7F0FA6943}" type="pres">
      <dgm:prSet presAssocID="{49177DD4-0067-4BCB-A754-760948991EC7}" presName="node" presStyleLbl="node1" presStyleIdx="1" presStyleCnt="5">
        <dgm:presLayoutVars>
          <dgm:bulletEnabled val="1"/>
        </dgm:presLayoutVars>
      </dgm:prSet>
      <dgm:spPr/>
    </dgm:pt>
    <dgm:pt modelId="{AE2376EF-D79B-4E73-8C24-9C70720CBF1C}" type="pres">
      <dgm:prSet presAssocID="{1CB55D48-7729-4DD0-BE5D-F1DBADBA9E5D}" presName="sibTrans" presStyleCnt="0"/>
      <dgm:spPr/>
    </dgm:pt>
    <dgm:pt modelId="{4D38D9E9-2659-43D0-B343-10B6571F1218}" type="pres">
      <dgm:prSet presAssocID="{5DF4DD8F-F0BA-4CDA-B6F0-B0F35457B902}" presName="node" presStyleLbl="node1" presStyleIdx="2" presStyleCnt="5">
        <dgm:presLayoutVars>
          <dgm:bulletEnabled val="1"/>
        </dgm:presLayoutVars>
      </dgm:prSet>
      <dgm:spPr/>
    </dgm:pt>
    <dgm:pt modelId="{53C98DFA-B6EB-43AC-9D6D-0F2C8CB80F35}" type="pres">
      <dgm:prSet presAssocID="{28917C4A-1337-470E-A916-B8EC967FD29C}" presName="sibTrans" presStyleCnt="0"/>
      <dgm:spPr/>
    </dgm:pt>
    <dgm:pt modelId="{FB3A2546-8A8E-47A9-84CE-11173B5480BA}" type="pres">
      <dgm:prSet presAssocID="{78AAEA50-2F8B-45BF-898F-9C8179F55E81}" presName="node" presStyleLbl="node1" presStyleIdx="3" presStyleCnt="5">
        <dgm:presLayoutVars>
          <dgm:bulletEnabled val="1"/>
        </dgm:presLayoutVars>
      </dgm:prSet>
      <dgm:spPr/>
    </dgm:pt>
    <dgm:pt modelId="{91BA46FA-2B97-4675-9311-2EF4EECB7DDB}" type="pres">
      <dgm:prSet presAssocID="{97AF253C-F59C-48F9-AA58-6163E269E0C3}" presName="sibTrans" presStyleCnt="0"/>
      <dgm:spPr/>
    </dgm:pt>
    <dgm:pt modelId="{F56EA6E5-915A-42E2-89C8-99C88F34E400}" type="pres">
      <dgm:prSet presAssocID="{9C705646-AEFC-4DB6-90EE-47C533211A41}" presName="node" presStyleLbl="node1" presStyleIdx="4" presStyleCnt="5">
        <dgm:presLayoutVars>
          <dgm:bulletEnabled val="1"/>
        </dgm:presLayoutVars>
      </dgm:prSet>
      <dgm:spPr/>
    </dgm:pt>
  </dgm:ptLst>
  <dgm:cxnLst>
    <dgm:cxn modelId="{4FDCE109-B3FF-4228-8313-92E43B834059}" srcId="{5C0A3953-12FE-4CF8-BBAD-BF5DBD5ADB2A}" destId="{78AAEA50-2F8B-45BF-898F-9C8179F55E81}" srcOrd="3" destOrd="0" parTransId="{4CFF9D99-295F-45FC-BB7E-B4D69B8FB0B1}" sibTransId="{97AF253C-F59C-48F9-AA58-6163E269E0C3}"/>
    <dgm:cxn modelId="{3557DF0D-B4E7-44DB-833E-8ACECD6BD398}" type="presOf" srcId="{49177DD4-0067-4BCB-A754-760948991EC7}" destId="{725A2FBE-7C26-4F83-8752-B4C7F0FA6943}" srcOrd="0" destOrd="0" presId="urn:microsoft.com/office/officeart/2005/8/layout/default"/>
    <dgm:cxn modelId="{6F62FA0F-630D-4669-9689-2CD6EF054E81}" srcId="{5C0A3953-12FE-4CF8-BBAD-BF5DBD5ADB2A}" destId="{092B9823-CFD3-4A9F-B378-48B4C79533D6}" srcOrd="0" destOrd="0" parTransId="{AF8E8F41-64EB-4EFF-A683-AB0C9AA80627}" sibTransId="{DEBB00EF-AC14-4664-A2AD-E171EB886DF7}"/>
    <dgm:cxn modelId="{1E6D1B5D-26A3-4C8E-A0F5-225B9E1C6100}" srcId="{5C0A3953-12FE-4CF8-BBAD-BF5DBD5ADB2A}" destId="{5DF4DD8F-F0BA-4CDA-B6F0-B0F35457B902}" srcOrd="2" destOrd="0" parTransId="{161B1C30-F078-447C-8A8D-C8EB98D326D0}" sibTransId="{28917C4A-1337-470E-A916-B8EC967FD29C}"/>
    <dgm:cxn modelId="{531D5E5E-3B8E-4679-9C93-25180260C81B}" type="presOf" srcId="{5DF4DD8F-F0BA-4CDA-B6F0-B0F35457B902}" destId="{4D38D9E9-2659-43D0-B343-10B6571F1218}" srcOrd="0" destOrd="0" presId="urn:microsoft.com/office/officeart/2005/8/layout/default"/>
    <dgm:cxn modelId="{F6A03B61-9DF4-4AAA-AAB0-09522E77D053}" type="presOf" srcId="{092B9823-CFD3-4A9F-B378-48B4C79533D6}" destId="{9D6A46BB-ADFA-451F-AEB1-8CF6F3CF4A97}" srcOrd="0" destOrd="0" presId="urn:microsoft.com/office/officeart/2005/8/layout/default"/>
    <dgm:cxn modelId="{8AE31A64-7E07-43A5-A96F-89F96306DE3A}" srcId="{5C0A3953-12FE-4CF8-BBAD-BF5DBD5ADB2A}" destId="{9C705646-AEFC-4DB6-90EE-47C533211A41}" srcOrd="4" destOrd="0" parTransId="{570E5B18-B48F-48F6-BA23-B30D38FFD7F0}" sibTransId="{49F13675-FAD2-4DDC-83F9-F8265FB999EC}"/>
    <dgm:cxn modelId="{EC38196A-5034-4715-B7A6-EAD5E95284D1}" srcId="{5C0A3953-12FE-4CF8-BBAD-BF5DBD5ADB2A}" destId="{49177DD4-0067-4BCB-A754-760948991EC7}" srcOrd="1" destOrd="0" parTransId="{12C27313-B15A-4A89-A4E2-6382EFF022DD}" sibTransId="{1CB55D48-7729-4DD0-BE5D-F1DBADBA9E5D}"/>
    <dgm:cxn modelId="{E287BA52-4CFF-49D9-9CA1-991E8F54145F}" type="presOf" srcId="{5C0A3953-12FE-4CF8-BBAD-BF5DBD5ADB2A}" destId="{EFC56ADD-3CBA-4ECD-8591-7CB2D3E6853E}" srcOrd="0" destOrd="0" presId="urn:microsoft.com/office/officeart/2005/8/layout/default"/>
    <dgm:cxn modelId="{7F9970A9-E694-4C06-B038-71635A1BC403}" type="presOf" srcId="{78AAEA50-2F8B-45BF-898F-9C8179F55E81}" destId="{FB3A2546-8A8E-47A9-84CE-11173B5480BA}" srcOrd="0" destOrd="0" presId="urn:microsoft.com/office/officeart/2005/8/layout/default"/>
    <dgm:cxn modelId="{4680A8D4-8154-4727-BE7D-3B43A313A988}" type="presOf" srcId="{9C705646-AEFC-4DB6-90EE-47C533211A41}" destId="{F56EA6E5-915A-42E2-89C8-99C88F34E400}" srcOrd="0" destOrd="0" presId="urn:microsoft.com/office/officeart/2005/8/layout/default"/>
    <dgm:cxn modelId="{9B621781-2CF7-4E65-BBD5-D60AC4C41E89}" type="presParOf" srcId="{EFC56ADD-3CBA-4ECD-8591-7CB2D3E6853E}" destId="{9D6A46BB-ADFA-451F-AEB1-8CF6F3CF4A97}" srcOrd="0" destOrd="0" presId="urn:microsoft.com/office/officeart/2005/8/layout/default"/>
    <dgm:cxn modelId="{88377CB2-B37A-426D-964B-F97B20A00958}" type="presParOf" srcId="{EFC56ADD-3CBA-4ECD-8591-7CB2D3E6853E}" destId="{AA1903CD-F17C-4D9E-B77D-5E554A9FA6E9}" srcOrd="1" destOrd="0" presId="urn:microsoft.com/office/officeart/2005/8/layout/default"/>
    <dgm:cxn modelId="{2596775F-F06A-4452-A9FA-C51265AA7925}" type="presParOf" srcId="{EFC56ADD-3CBA-4ECD-8591-7CB2D3E6853E}" destId="{725A2FBE-7C26-4F83-8752-B4C7F0FA6943}" srcOrd="2" destOrd="0" presId="urn:microsoft.com/office/officeart/2005/8/layout/default"/>
    <dgm:cxn modelId="{95A75AEF-1461-4287-9323-F5B29340951C}" type="presParOf" srcId="{EFC56ADD-3CBA-4ECD-8591-7CB2D3E6853E}" destId="{AE2376EF-D79B-4E73-8C24-9C70720CBF1C}" srcOrd="3" destOrd="0" presId="urn:microsoft.com/office/officeart/2005/8/layout/default"/>
    <dgm:cxn modelId="{7F026915-48C4-4C79-B350-88E274EF563F}" type="presParOf" srcId="{EFC56ADD-3CBA-4ECD-8591-7CB2D3E6853E}" destId="{4D38D9E9-2659-43D0-B343-10B6571F1218}" srcOrd="4" destOrd="0" presId="urn:microsoft.com/office/officeart/2005/8/layout/default"/>
    <dgm:cxn modelId="{1E0B909F-9E7C-4477-B615-FAF3659200A8}" type="presParOf" srcId="{EFC56ADD-3CBA-4ECD-8591-7CB2D3E6853E}" destId="{53C98DFA-B6EB-43AC-9D6D-0F2C8CB80F35}" srcOrd="5" destOrd="0" presId="urn:microsoft.com/office/officeart/2005/8/layout/default"/>
    <dgm:cxn modelId="{5B6AE204-61CA-494D-B872-35F687C690BF}" type="presParOf" srcId="{EFC56ADD-3CBA-4ECD-8591-7CB2D3E6853E}" destId="{FB3A2546-8A8E-47A9-84CE-11173B5480BA}" srcOrd="6" destOrd="0" presId="urn:microsoft.com/office/officeart/2005/8/layout/default"/>
    <dgm:cxn modelId="{7CD612D7-8A39-48B4-A095-44080EAFCE41}" type="presParOf" srcId="{EFC56ADD-3CBA-4ECD-8591-7CB2D3E6853E}" destId="{91BA46FA-2B97-4675-9311-2EF4EECB7DDB}" srcOrd="7" destOrd="0" presId="urn:microsoft.com/office/officeart/2005/8/layout/default"/>
    <dgm:cxn modelId="{CB732197-DF11-44F5-817F-D24C4E763A5E}" type="presParOf" srcId="{EFC56ADD-3CBA-4ECD-8591-7CB2D3E6853E}" destId="{F56EA6E5-915A-42E2-89C8-99C88F34E400}" srcOrd="8"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6A46BB-ADFA-451F-AEB1-8CF6F3CF4A97}">
      <dsp:nvSpPr>
        <dsp:cNvPr id="0" name=""/>
        <dsp:cNvSpPr/>
      </dsp:nvSpPr>
      <dsp:spPr>
        <a:xfrm>
          <a:off x="220402" y="1108"/>
          <a:ext cx="2249420" cy="1349652"/>
        </a:xfrm>
        <a:prstGeom prst="rect">
          <a:avLst/>
        </a:prstGeom>
        <a:solidFill>
          <a:schemeClr val="accent2">
            <a:hueOff val="0"/>
            <a:satOff val="0"/>
            <a:lumOff val="0"/>
            <a:alphaOff val="0"/>
          </a:schemeClr>
        </a:solidFill>
        <a:ln w="53975" cap="flat" cmpd="dbl"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Where do you have existing relationships?</a:t>
          </a:r>
        </a:p>
      </dsp:txBody>
      <dsp:txXfrm>
        <a:off x="220402" y="1108"/>
        <a:ext cx="2249420" cy="1349652"/>
      </dsp:txXfrm>
    </dsp:sp>
    <dsp:sp modelId="{725A2FBE-7C26-4F83-8752-B4C7F0FA6943}">
      <dsp:nvSpPr>
        <dsp:cNvPr id="0" name=""/>
        <dsp:cNvSpPr/>
      </dsp:nvSpPr>
      <dsp:spPr>
        <a:xfrm>
          <a:off x="2694765" y="1108"/>
          <a:ext cx="2249420" cy="1349652"/>
        </a:xfrm>
        <a:prstGeom prst="rect">
          <a:avLst/>
        </a:prstGeom>
        <a:solidFill>
          <a:schemeClr val="accent2">
            <a:hueOff val="0"/>
            <a:satOff val="0"/>
            <a:lumOff val="0"/>
            <a:alphaOff val="0"/>
          </a:schemeClr>
        </a:solidFill>
        <a:ln w="53975" cap="flat" cmpd="dbl"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Are there new opportunities?</a:t>
          </a:r>
        </a:p>
      </dsp:txBody>
      <dsp:txXfrm>
        <a:off x="2694765" y="1108"/>
        <a:ext cx="2249420" cy="1349652"/>
      </dsp:txXfrm>
    </dsp:sp>
    <dsp:sp modelId="{4D38D9E9-2659-43D0-B343-10B6571F1218}">
      <dsp:nvSpPr>
        <dsp:cNvPr id="0" name=""/>
        <dsp:cNvSpPr/>
      </dsp:nvSpPr>
      <dsp:spPr>
        <a:xfrm>
          <a:off x="220402" y="1575702"/>
          <a:ext cx="2249420" cy="1349652"/>
        </a:xfrm>
        <a:prstGeom prst="rect">
          <a:avLst/>
        </a:prstGeom>
        <a:solidFill>
          <a:schemeClr val="accent2">
            <a:hueOff val="0"/>
            <a:satOff val="0"/>
            <a:lumOff val="0"/>
            <a:alphaOff val="0"/>
          </a:schemeClr>
        </a:solidFill>
        <a:ln w="53975" cap="flat" cmpd="dbl"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SEARCH/EXPLORE What can you find?</a:t>
          </a:r>
        </a:p>
      </dsp:txBody>
      <dsp:txXfrm>
        <a:off x="220402" y="1575702"/>
        <a:ext cx="2249420" cy="1349652"/>
      </dsp:txXfrm>
    </dsp:sp>
    <dsp:sp modelId="{FB3A2546-8A8E-47A9-84CE-11173B5480BA}">
      <dsp:nvSpPr>
        <dsp:cNvPr id="0" name=""/>
        <dsp:cNvSpPr/>
      </dsp:nvSpPr>
      <dsp:spPr>
        <a:xfrm>
          <a:off x="2694765" y="1575702"/>
          <a:ext cx="2249420" cy="1349652"/>
        </a:xfrm>
        <a:prstGeom prst="rect">
          <a:avLst/>
        </a:prstGeom>
        <a:solidFill>
          <a:schemeClr val="accent2">
            <a:hueOff val="0"/>
            <a:satOff val="0"/>
            <a:lumOff val="0"/>
            <a:alphaOff val="0"/>
          </a:schemeClr>
        </a:solidFill>
        <a:ln w="53975" cap="flat" cmpd="dbl"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Are there existing regional consortiums/school partnerships you can plug into?</a:t>
          </a:r>
        </a:p>
      </dsp:txBody>
      <dsp:txXfrm>
        <a:off x="2694765" y="1575702"/>
        <a:ext cx="2249420" cy="1349652"/>
      </dsp:txXfrm>
    </dsp:sp>
    <dsp:sp modelId="{F56EA6E5-915A-42E2-89C8-99C88F34E400}">
      <dsp:nvSpPr>
        <dsp:cNvPr id="0" name=""/>
        <dsp:cNvSpPr/>
      </dsp:nvSpPr>
      <dsp:spPr>
        <a:xfrm>
          <a:off x="1457583" y="3150297"/>
          <a:ext cx="2249420" cy="1349652"/>
        </a:xfrm>
        <a:prstGeom prst="rect">
          <a:avLst/>
        </a:prstGeom>
        <a:solidFill>
          <a:schemeClr val="accent2">
            <a:hueOff val="0"/>
            <a:satOff val="0"/>
            <a:lumOff val="0"/>
            <a:alphaOff val="0"/>
          </a:schemeClr>
        </a:solidFill>
        <a:ln w="53975" cap="flat" cmpd="dbl"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Available funding/grant opportunities?</a:t>
          </a:r>
        </a:p>
      </dsp:txBody>
      <dsp:txXfrm>
        <a:off x="1457583" y="3150297"/>
        <a:ext cx="2249420" cy="1349652"/>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0424" cy="46364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2815" y="0"/>
            <a:ext cx="2970424" cy="463647"/>
          </a:xfrm>
          <a:prstGeom prst="rect">
            <a:avLst/>
          </a:prstGeom>
        </p:spPr>
        <p:txBody>
          <a:bodyPr vert="horz" lIns="91440" tIns="45720" rIns="91440" bIns="45720" rtlCol="0"/>
          <a:lstStyle>
            <a:lvl1pPr algn="r">
              <a:defRPr sz="1200"/>
            </a:lvl1pPr>
          </a:lstStyle>
          <a:p>
            <a:fld id="{683DB7EB-A4A2-4713-9382-63B901CBEEC9}" type="datetimeFigureOut">
              <a:rPr lang="en-US" smtClean="0"/>
              <a:t>10/9/2026</a:t>
            </a:fld>
            <a:endParaRPr lang="en-US"/>
          </a:p>
        </p:txBody>
      </p:sp>
      <p:sp>
        <p:nvSpPr>
          <p:cNvPr id="4" name="Footer Placeholder 3"/>
          <p:cNvSpPr>
            <a:spLocks noGrp="1"/>
          </p:cNvSpPr>
          <p:nvPr>
            <p:ph type="ftr" sz="quarter" idx="2"/>
          </p:nvPr>
        </p:nvSpPr>
        <p:spPr>
          <a:xfrm>
            <a:off x="0" y="8777193"/>
            <a:ext cx="2970424" cy="46364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2815" y="8777193"/>
            <a:ext cx="2970424" cy="463646"/>
          </a:xfrm>
          <a:prstGeom prst="rect">
            <a:avLst/>
          </a:prstGeom>
        </p:spPr>
        <p:txBody>
          <a:bodyPr vert="horz" lIns="91440" tIns="45720" rIns="91440" bIns="45720" rtlCol="0" anchor="b"/>
          <a:lstStyle>
            <a:lvl1pPr algn="r">
              <a:defRPr sz="1200"/>
            </a:lvl1pPr>
          </a:lstStyle>
          <a:p>
            <a:fld id="{F43108D3-9BB7-4A40-85DC-9A4DF97D60F0}" type="slidenum">
              <a:rPr lang="en-US" smtClean="0"/>
              <a:t>‹#›</a:t>
            </a:fld>
            <a:endParaRPr lang="en-US"/>
          </a:p>
        </p:txBody>
      </p:sp>
    </p:spTree>
    <p:extLst>
      <p:ext uri="{BB962C8B-B14F-4D97-AF65-F5344CB8AC3E}">
        <p14:creationId xmlns:p14="http://schemas.microsoft.com/office/powerpoint/2010/main" val="34530658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0424" cy="46364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2815" y="0"/>
            <a:ext cx="2970424" cy="463647"/>
          </a:xfrm>
          <a:prstGeom prst="rect">
            <a:avLst/>
          </a:prstGeom>
        </p:spPr>
        <p:txBody>
          <a:bodyPr vert="horz" lIns="91440" tIns="45720" rIns="91440" bIns="45720" rtlCol="0"/>
          <a:lstStyle>
            <a:lvl1pPr algn="r">
              <a:defRPr sz="1200"/>
            </a:lvl1pPr>
          </a:lstStyle>
          <a:p>
            <a:fld id="{5B6C675B-24EC-4331-B1BF-C25647C52880}" type="datetimeFigureOut">
              <a:rPr lang="en-US" smtClean="0"/>
              <a:t>10/9/2026</a:t>
            </a:fld>
            <a:endParaRPr lang="en-US"/>
          </a:p>
        </p:txBody>
      </p:sp>
      <p:sp>
        <p:nvSpPr>
          <p:cNvPr id="4" name="Slide Image Placeholder 3"/>
          <p:cNvSpPr>
            <a:spLocks noGrp="1" noRot="1" noChangeAspect="1"/>
          </p:cNvSpPr>
          <p:nvPr>
            <p:ph type="sldImg" idx="2"/>
          </p:nvPr>
        </p:nvSpPr>
        <p:spPr>
          <a:xfrm>
            <a:off x="657225" y="1155700"/>
            <a:ext cx="5540375" cy="31178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483" y="4447153"/>
            <a:ext cx="5483860" cy="363858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7193"/>
            <a:ext cx="2970424" cy="463646"/>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2815" y="8777193"/>
            <a:ext cx="2970424" cy="463646"/>
          </a:xfrm>
          <a:prstGeom prst="rect">
            <a:avLst/>
          </a:prstGeom>
        </p:spPr>
        <p:txBody>
          <a:bodyPr vert="horz" lIns="91440" tIns="45720" rIns="91440" bIns="45720" rtlCol="0" anchor="b"/>
          <a:lstStyle>
            <a:lvl1pPr algn="r">
              <a:defRPr sz="1200"/>
            </a:lvl1pPr>
          </a:lstStyle>
          <a:p>
            <a:fld id="{BAAC9FDB-63DB-4B8A-8385-F0DE217C788B}" type="slidenum">
              <a:rPr lang="en-US" smtClean="0"/>
              <a:t>‹#›</a:t>
            </a:fld>
            <a:endParaRPr lang="en-US"/>
          </a:p>
        </p:txBody>
      </p:sp>
    </p:spTree>
    <p:extLst>
      <p:ext uri="{BB962C8B-B14F-4D97-AF65-F5344CB8AC3E}">
        <p14:creationId xmlns:p14="http://schemas.microsoft.com/office/powerpoint/2010/main" val="3270434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AAC9FDB-63DB-4B8A-8385-F0DE217C788B}" type="slidenum">
              <a:rPr lang="en-US" smtClean="0"/>
              <a:t>1</a:t>
            </a:fld>
            <a:endParaRPr lang="en-US"/>
          </a:p>
        </p:txBody>
      </p:sp>
    </p:spTree>
    <p:extLst>
      <p:ext uri="{BB962C8B-B14F-4D97-AF65-F5344CB8AC3E}">
        <p14:creationId xmlns:p14="http://schemas.microsoft.com/office/powerpoint/2010/main" val="28383353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B20C1-A1AF-B73E-272C-79AC200BCC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655134-3B3D-B254-E5D8-0472241BBE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49F8A5-8297-F3CD-E416-550979A17F35}"/>
              </a:ext>
            </a:extLst>
          </p:cNvPr>
          <p:cNvSpPr>
            <a:spLocks noGrp="1"/>
          </p:cNvSpPr>
          <p:nvPr>
            <p:ph type="body" idx="1"/>
          </p:nvPr>
        </p:nvSpPr>
        <p:spPr/>
        <p:txBody>
          <a:bodyPr/>
          <a:lstStyle/>
          <a:p>
            <a:r>
              <a:rPr lang="en-US" b="1"/>
              <a:t>How to Use This Table</a:t>
            </a:r>
          </a:p>
          <a:p>
            <a:r>
              <a:rPr lang="en-US" b="1"/>
              <a:t>Branding:</a:t>
            </a:r>
            <a:r>
              <a:rPr lang="en-US"/>
              <a:t> Do not copy-paste tables from other decks; use this one to keep our fonts and colors consistent.</a:t>
            </a:r>
          </a:p>
          <a:p>
            <a:r>
              <a:rPr lang="en-US" b="1"/>
              <a:t>Accessibility (WCAG):</a:t>
            </a:r>
            <a:r>
              <a:rPr lang="en-US"/>
              <a:t> Keep the </a:t>
            </a:r>
            <a:r>
              <a:rPr lang="en-US" b="1"/>
              <a:t>Header Row</a:t>
            </a:r>
            <a:r>
              <a:rPr lang="en-US"/>
              <a:t> checked in the 'Table Design' tab.</a:t>
            </a:r>
          </a:p>
          <a:p>
            <a:pPr lvl="1"/>
            <a:r>
              <a:rPr lang="en-US"/>
              <a:t>Avoid merging or splitting cells (it confuses screen readers).</a:t>
            </a:r>
          </a:p>
          <a:p>
            <a:pPr lvl="1"/>
            <a:r>
              <a:rPr lang="en-US"/>
              <a:t>Open the ‘Accessibility’ tab &gt; select ‘Alt Text’ to add a brief description of the data.</a:t>
            </a:r>
          </a:p>
          <a:p>
            <a:pPr lvl="1"/>
            <a:r>
              <a:rPr lang="en-US"/>
              <a:t>	</a:t>
            </a:r>
            <a:r>
              <a:rPr lang="en-US" b="1"/>
              <a:t>Summarize, Don't Duplicate:</a:t>
            </a:r>
            <a:r>
              <a:rPr lang="en-US"/>
              <a:t> The Alt Text should describe the </a:t>
            </a:r>
            <a:r>
              <a:rPr lang="en-US" i="1"/>
              <a:t>purpose</a:t>
            </a:r>
            <a:r>
              <a:rPr lang="en-US"/>
              <a:t> and </a:t>
            </a:r>
            <a:r>
              <a:rPr lang="en-US" i="1"/>
              <a:t>trend</a:t>
            </a:r>
            <a:r>
              <a:rPr lang="en-US"/>
              <a:t> of the table, not every single cell.</a:t>
            </a:r>
          </a:p>
          <a:p>
            <a:endParaRPr lang="en-US"/>
          </a:p>
        </p:txBody>
      </p:sp>
      <p:sp>
        <p:nvSpPr>
          <p:cNvPr id="4" name="Slide Number Placeholder 3">
            <a:extLst>
              <a:ext uri="{FF2B5EF4-FFF2-40B4-BE49-F238E27FC236}">
                <a16:creationId xmlns:a16="http://schemas.microsoft.com/office/drawing/2014/main" id="{80B03088-0450-B6E5-3D55-D30DAE9AA674}"/>
              </a:ext>
            </a:extLst>
          </p:cNvPr>
          <p:cNvSpPr>
            <a:spLocks noGrp="1"/>
          </p:cNvSpPr>
          <p:nvPr>
            <p:ph type="sldNum" sz="quarter" idx="5"/>
          </p:nvPr>
        </p:nvSpPr>
        <p:spPr/>
        <p:txBody>
          <a:bodyPr/>
          <a:lstStyle/>
          <a:p>
            <a:fld id="{BAAC9FDB-63DB-4B8A-8385-F0DE217C788B}" type="slidenum">
              <a:rPr lang="en-US" smtClean="0"/>
              <a:t>19</a:t>
            </a:fld>
            <a:endParaRPr lang="en-US"/>
          </a:p>
        </p:txBody>
      </p:sp>
    </p:spTree>
    <p:extLst>
      <p:ext uri="{BB962C8B-B14F-4D97-AF65-F5344CB8AC3E}">
        <p14:creationId xmlns:p14="http://schemas.microsoft.com/office/powerpoint/2010/main" val="29115437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5A8FF-4D21-39D3-0CFB-491D0015FC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9F8D67-A880-55EC-5C96-0A2F7A67DA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665714-6323-9C1B-A0AB-96793065B94C}"/>
              </a:ext>
            </a:extLst>
          </p:cNvPr>
          <p:cNvSpPr>
            <a:spLocks noGrp="1"/>
          </p:cNvSpPr>
          <p:nvPr>
            <p:ph type="body" idx="1"/>
          </p:nvPr>
        </p:nvSpPr>
        <p:spPr/>
        <p:txBody>
          <a:bodyPr/>
          <a:lstStyle/>
          <a:p>
            <a:r>
              <a:rPr lang="en-US" b="1"/>
              <a:t>How to Use This Table</a:t>
            </a:r>
          </a:p>
          <a:p>
            <a:r>
              <a:rPr lang="en-US" b="1"/>
              <a:t>Branding:</a:t>
            </a:r>
            <a:r>
              <a:rPr lang="en-US"/>
              <a:t> Do not copy-paste tables from other decks; use this one to keep our fonts and colors consistent.</a:t>
            </a:r>
          </a:p>
          <a:p>
            <a:r>
              <a:rPr lang="en-US" b="1"/>
              <a:t>Accessibility (WCAG):</a:t>
            </a:r>
            <a:r>
              <a:rPr lang="en-US"/>
              <a:t> Keep the </a:t>
            </a:r>
            <a:r>
              <a:rPr lang="en-US" b="1"/>
              <a:t>Header Row</a:t>
            </a:r>
            <a:r>
              <a:rPr lang="en-US"/>
              <a:t> checked in the 'Table Design' tab.</a:t>
            </a:r>
          </a:p>
          <a:p>
            <a:pPr lvl="1"/>
            <a:r>
              <a:rPr lang="en-US"/>
              <a:t>Avoid merging or splitting cells (it confuses screen readers).</a:t>
            </a:r>
          </a:p>
          <a:p>
            <a:pPr lvl="1"/>
            <a:r>
              <a:rPr lang="en-US"/>
              <a:t>Open the ‘Accessibility’ tab &gt; select ‘Alt Text’ to add a brief description of the data.</a:t>
            </a:r>
          </a:p>
          <a:p>
            <a:pPr lvl="1"/>
            <a:r>
              <a:rPr lang="en-US"/>
              <a:t>	</a:t>
            </a:r>
            <a:r>
              <a:rPr lang="en-US" b="1"/>
              <a:t>Summarize, Don't Duplicate:</a:t>
            </a:r>
            <a:r>
              <a:rPr lang="en-US"/>
              <a:t> The Alt Text should describe the </a:t>
            </a:r>
            <a:r>
              <a:rPr lang="en-US" i="1"/>
              <a:t>purpose</a:t>
            </a:r>
            <a:r>
              <a:rPr lang="en-US"/>
              <a:t> and </a:t>
            </a:r>
            <a:r>
              <a:rPr lang="en-US" i="1"/>
              <a:t>trend</a:t>
            </a:r>
            <a:r>
              <a:rPr lang="en-US"/>
              <a:t> of the table, not every single cell.</a:t>
            </a:r>
          </a:p>
          <a:p>
            <a:endParaRPr lang="en-US"/>
          </a:p>
        </p:txBody>
      </p:sp>
      <p:sp>
        <p:nvSpPr>
          <p:cNvPr id="4" name="Slide Number Placeholder 3">
            <a:extLst>
              <a:ext uri="{FF2B5EF4-FFF2-40B4-BE49-F238E27FC236}">
                <a16:creationId xmlns:a16="http://schemas.microsoft.com/office/drawing/2014/main" id="{4CE3B677-A874-A6D8-DF13-30602B862563}"/>
              </a:ext>
            </a:extLst>
          </p:cNvPr>
          <p:cNvSpPr>
            <a:spLocks noGrp="1"/>
          </p:cNvSpPr>
          <p:nvPr>
            <p:ph type="sldNum" sz="quarter" idx="5"/>
          </p:nvPr>
        </p:nvSpPr>
        <p:spPr/>
        <p:txBody>
          <a:bodyPr/>
          <a:lstStyle/>
          <a:p>
            <a:fld id="{BAAC9FDB-63DB-4B8A-8385-F0DE217C788B}" type="slidenum">
              <a:rPr lang="en-US" smtClean="0"/>
              <a:t>20</a:t>
            </a:fld>
            <a:endParaRPr lang="en-US"/>
          </a:p>
        </p:txBody>
      </p:sp>
    </p:spTree>
    <p:extLst>
      <p:ext uri="{BB962C8B-B14F-4D97-AF65-F5344CB8AC3E}">
        <p14:creationId xmlns:p14="http://schemas.microsoft.com/office/powerpoint/2010/main" val="14101818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9590D3-8C35-5A8D-BFFD-1593071DB7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91C20E-8D51-5C1C-E9AF-0E9A31AE33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AD5018-E588-0EAE-9A3E-D9DAB6F305C0}"/>
              </a:ext>
            </a:extLst>
          </p:cNvPr>
          <p:cNvSpPr>
            <a:spLocks noGrp="1"/>
          </p:cNvSpPr>
          <p:nvPr>
            <p:ph type="body" idx="1"/>
          </p:nvPr>
        </p:nvSpPr>
        <p:spPr/>
        <p:txBody>
          <a:bodyPr/>
          <a:lstStyle/>
          <a:p>
            <a:r>
              <a:rPr lang="en-US" b="1"/>
              <a:t>How to Use This Table</a:t>
            </a:r>
          </a:p>
          <a:p>
            <a:r>
              <a:rPr lang="en-US" b="1"/>
              <a:t>Branding:</a:t>
            </a:r>
            <a:r>
              <a:rPr lang="en-US"/>
              <a:t> Do not copy-paste tables from other decks; use this one to keep our fonts and colors consistent.</a:t>
            </a:r>
          </a:p>
          <a:p>
            <a:r>
              <a:rPr lang="en-US" b="1"/>
              <a:t>Accessibility (WCAG):</a:t>
            </a:r>
            <a:r>
              <a:rPr lang="en-US"/>
              <a:t> Keep the </a:t>
            </a:r>
            <a:r>
              <a:rPr lang="en-US" b="1"/>
              <a:t>Header Row</a:t>
            </a:r>
            <a:r>
              <a:rPr lang="en-US"/>
              <a:t> checked in the 'Table Design' tab.</a:t>
            </a:r>
          </a:p>
          <a:p>
            <a:pPr lvl="1"/>
            <a:r>
              <a:rPr lang="en-US"/>
              <a:t>Avoid merging or splitting cells (it confuses screen readers).</a:t>
            </a:r>
          </a:p>
          <a:p>
            <a:pPr lvl="1"/>
            <a:r>
              <a:rPr lang="en-US"/>
              <a:t>Open the ‘Accessibility’ tab &gt; select ‘Alt Text’ to add a brief description of the data.</a:t>
            </a:r>
          </a:p>
          <a:p>
            <a:pPr lvl="1"/>
            <a:r>
              <a:rPr lang="en-US"/>
              <a:t>	</a:t>
            </a:r>
            <a:r>
              <a:rPr lang="en-US" b="1"/>
              <a:t>Summarize, Don't Duplicate:</a:t>
            </a:r>
            <a:r>
              <a:rPr lang="en-US"/>
              <a:t> The Alt Text should describe the </a:t>
            </a:r>
            <a:r>
              <a:rPr lang="en-US" i="1"/>
              <a:t>purpose</a:t>
            </a:r>
            <a:r>
              <a:rPr lang="en-US"/>
              <a:t> and </a:t>
            </a:r>
            <a:r>
              <a:rPr lang="en-US" i="1"/>
              <a:t>trend</a:t>
            </a:r>
            <a:r>
              <a:rPr lang="en-US"/>
              <a:t> of the table, not every single cell.</a:t>
            </a:r>
          </a:p>
          <a:p>
            <a:endParaRPr lang="en-US"/>
          </a:p>
        </p:txBody>
      </p:sp>
      <p:sp>
        <p:nvSpPr>
          <p:cNvPr id="4" name="Slide Number Placeholder 3">
            <a:extLst>
              <a:ext uri="{FF2B5EF4-FFF2-40B4-BE49-F238E27FC236}">
                <a16:creationId xmlns:a16="http://schemas.microsoft.com/office/drawing/2014/main" id="{9C1F4AF7-91AA-3324-E7D7-52D0D7A75F4B}"/>
              </a:ext>
            </a:extLst>
          </p:cNvPr>
          <p:cNvSpPr>
            <a:spLocks noGrp="1"/>
          </p:cNvSpPr>
          <p:nvPr>
            <p:ph type="sldNum" sz="quarter" idx="5"/>
          </p:nvPr>
        </p:nvSpPr>
        <p:spPr/>
        <p:txBody>
          <a:bodyPr/>
          <a:lstStyle/>
          <a:p>
            <a:fld id="{BAAC9FDB-63DB-4B8A-8385-F0DE217C788B}" type="slidenum">
              <a:rPr lang="en-US" smtClean="0"/>
              <a:t>21</a:t>
            </a:fld>
            <a:endParaRPr lang="en-US"/>
          </a:p>
        </p:txBody>
      </p:sp>
    </p:spTree>
    <p:extLst>
      <p:ext uri="{BB962C8B-B14F-4D97-AF65-F5344CB8AC3E}">
        <p14:creationId xmlns:p14="http://schemas.microsoft.com/office/powerpoint/2010/main" val="23935703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2A9AB6-5D9B-E8EE-3EB4-0D325FA02C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5A5406-F444-EB8F-ED4A-33DFFB397B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C634B1-945B-B4E1-E055-8B0BE6CD66EF}"/>
              </a:ext>
            </a:extLst>
          </p:cNvPr>
          <p:cNvSpPr>
            <a:spLocks noGrp="1"/>
          </p:cNvSpPr>
          <p:nvPr>
            <p:ph type="body" idx="1"/>
          </p:nvPr>
        </p:nvSpPr>
        <p:spPr/>
        <p:txBody>
          <a:bodyPr/>
          <a:lstStyle/>
          <a:p>
            <a:r>
              <a:rPr lang="en-US" b="1"/>
              <a:t>How to Use This Table</a:t>
            </a:r>
          </a:p>
          <a:p>
            <a:r>
              <a:rPr lang="en-US" b="1"/>
              <a:t>Branding:</a:t>
            </a:r>
            <a:r>
              <a:rPr lang="en-US"/>
              <a:t> Do not copy-paste tables from other decks; use this one to keep our fonts and colors consistent.</a:t>
            </a:r>
          </a:p>
          <a:p>
            <a:r>
              <a:rPr lang="en-US" b="1"/>
              <a:t>Accessibility (WCAG):</a:t>
            </a:r>
            <a:r>
              <a:rPr lang="en-US"/>
              <a:t> Keep the </a:t>
            </a:r>
            <a:r>
              <a:rPr lang="en-US" b="1"/>
              <a:t>Header Row</a:t>
            </a:r>
            <a:r>
              <a:rPr lang="en-US"/>
              <a:t> checked in the 'Table Design' tab.</a:t>
            </a:r>
          </a:p>
          <a:p>
            <a:pPr lvl="1"/>
            <a:r>
              <a:rPr lang="en-US"/>
              <a:t>Avoid merging or splitting cells (it confuses screen readers).</a:t>
            </a:r>
          </a:p>
          <a:p>
            <a:pPr lvl="1"/>
            <a:r>
              <a:rPr lang="en-US"/>
              <a:t>Open the ‘Accessibility’ tab &gt; select ‘Alt Text’ to add a brief description of the data.</a:t>
            </a:r>
          </a:p>
          <a:p>
            <a:pPr lvl="1"/>
            <a:r>
              <a:rPr lang="en-US"/>
              <a:t>	</a:t>
            </a:r>
            <a:r>
              <a:rPr lang="en-US" b="1"/>
              <a:t>Summarize, Don't Duplicate:</a:t>
            </a:r>
            <a:r>
              <a:rPr lang="en-US"/>
              <a:t> The Alt Text should describe the </a:t>
            </a:r>
            <a:r>
              <a:rPr lang="en-US" i="1"/>
              <a:t>purpose</a:t>
            </a:r>
            <a:r>
              <a:rPr lang="en-US"/>
              <a:t> and </a:t>
            </a:r>
            <a:r>
              <a:rPr lang="en-US" i="1"/>
              <a:t>trend</a:t>
            </a:r>
            <a:r>
              <a:rPr lang="en-US"/>
              <a:t> of the table, not every single cell.</a:t>
            </a:r>
          </a:p>
          <a:p>
            <a:endParaRPr lang="en-US"/>
          </a:p>
        </p:txBody>
      </p:sp>
      <p:sp>
        <p:nvSpPr>
          <p:cNvPr id="4" name="Slide Number Placeholder 3">
            <a:extLst>
              <a:ext uri="{FF2B5EF4-FFF2-40B4-BE49-F238E27FC236}">
                <a16:creationId xmlns:a16="http://schemas.microsoft.com/office/drawing/2014/main" id="{FDABDFD4-291A-8B84-69A0-DF42214C9EB1}"/>
              </a:ext>
            </a:extLst>
          </p:cNvPr>
          <p:cNvSpPr>
            <a:spLocks noGrp="1"/>
          </p:cNvSpPr>
          <p:nvPr>
            <p:ph type="sldNum" sz="quarter" idx="5"/>
          </p:nvPr>
        </p:nvSpPr>
        <p:spPr/>
        <p:txBody>
          <a:bodyPr/>
          <a:lstStyle/>
          <a:p>
            <a:fld id="{BAAC9FDB-63DB-4B8A-8385-F0DE217C788B}" type="slidenum">
              <a:rPr lang="en-US" smtClean="0"/>
              <a:t>22</a:t>
            </a:fld>
            <a:endParaRPr lang="en-US"/>
          </a:p>
        </p:txBody>
      </p:sp>
    </p:spTree>
    <p:extLst>
      <p:ext uri="{BB962C8B-B14F-4D97-AF65-F5344CB8AC3E}">
        <p14:creationId xmlns:p14="http://schemas.microsoft.com/office/powerpoint/2010/main" val="37306561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DBA8B-6B57-F2C6-1E7E-33F45CDD2A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4A7F97-865C-324C-E902-914748C053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FF3C79-28A7-56BD-AF94-B206A38A8C63}"/>
              </a:ext>
            </a:extLst>
          </p:cNvPr>
          <p:cNvSpPr>
            <a:spLocks noGrp="1"/>
          </p:cNvSpPr>
          <p:nvPr>
            <p:ph type="body" idx="1"/>
          </p:nvPr>
        </p:nvSpPr>
        <p:spPr/>
        <p:txBody>
          <a:bodyPr/>
          <a:lstStyle/>
          <a:p>
            <a:r>
              <a:rPr lang="en-US" b="1"/>
              <a:t>How to Use This Table</a:t>
            </a:r>
          </a:p>
          <a:p>
            <a:r>
              <a:rPr lang="en-US" b="1"/>
              <a:t>Branding:</a:t>
            </a:r>
            <a:r>
              <a:rPr lang="en-US"/>
              <a:t> Do not copy-paste tables from other decks; use this one to keep our fonts and colors consistent.</a:t>
            </a:r>
          </a:p>
          <a:p>
            <a:r>
              <a:rPr lang="en-US" b="1"/>
              <a:t>Accessibility (WCAG):</a:t>
            </a:r>
            <a:r>
              <a:rPr lang="en-US"/>
              <a:t> Keep the </a:t>
            </a:r>
            <a:r>
              <a:rPr lang="en-US" b="1"/>
              <a:t>Header Row</a:t>
            </a:r>
            <a:r>
              <a:rPr lang="en-US"/>
              <a:t> checked in the 'Table Design' tab.</a:t>
            </a:r>
          </a:p>
          <a:p>
            <a:pPr lvl="1"/>
            <a:r>
              <a:rPr lang="en-US"/>
              <a:t>Avoid merging or splitting cells (it confuses screen readers).</a:t>
            </a:r>
          </a:p>
          <a:p>
            <a:pPr lvl="1"/>
            <a:r>
              <a:rPr lang="en-US"/>
              <a:t>Open the ‘Accessibility’ tab &gt; select ‘Alt Text’ to add a brief description of the data.</a:t>
            </a:r>
          </a:p>
          <a:p>
            <a:pPr lvl="1"/>
            <a:r>
              <a:rPr lang="en-US"/>
              <a:t>	</a:t>
            </a:r>
            <a:r>
              <a:rPr lang="en-US" b="1"/>
              <a:t>Summarize, Don't Duplicate:</a:t>
            </a:r>
            <a:r>
              <a:rPr lang="en-US"/>
              <a:t> The Alt Text should describe the </a:t>
            </a:r>
            <a:r>
              <a:rPr lang="en-US" i="1"/>
              <a:t>purpose</a:t>
            </a:r>
            <a:r>
              <a:rPr lang="en-US"/>
              <a:t> and </a:t>
            </a:r>
            <a:r>
              <a:rPr lang="en-US" i="1"/>
              <a:t>trend</a:t>
            </a:r>
            <a:r>
              <a:rPr lang="en-US"/>
              <a:t> of the table, not every single cell.</a:t>
            </a:r>
          </a:p>
          <a:p>
            <a:endParaRPr lang="en-US"/>
          </a:p>
        </p:txBody>
      </p:sp>
      <p:sp>
        <p:nvSpPr>
          <p:cNvPr id="4" name="Slide Number Placeholder 3">
            <a:extLst>
              <a:ext uri="{FF2B5EF4-FFF2-40B4-BE49-F238E27FC236}">
                <a16:creationId xmlns:a16="http://schemas.microsoft.com/office/drawing/2014/main" id="{DECC9019-7CE5-2AD2-E8DC-DEC84DDEDE1A}"/>
              </a:ext>
            </a:extLst>
          </p:cNvPr>
          <p:cNvSpPr>
            <a:spLocks noGrp="1"/>
          </p:cNvSpPr>
          <p:nvPr>
            <p:ph type="sldNum" sz="quarter" idx="5"/>
          </p:nvPr>
        </p:nvSpPr>
        <p:spPr/>
        <p:txBody>
          <a:bodyPr/>
          <a:lstStyle/>
          <a:p>
            <a:fld id="{BAAC9FDB-63DB-4B8A-8385-F0DE217C788B}" type="slidenum">
              <a:rPr lang="en-US" smtClean="0"/>
              <a:t>23</a:t>
            </a:fld>
            <a:endParaRPr lang="en-US"/>
          </a:p>
        </p:txBody>
      </p:sp>
    </p:spTree>
    <p:extLst>
      <p:ext uri="{BB962C8B-B14F-4D97-AF65-F5344CB8AC3E}">
        <p14:creationId xmlns:p14="http://schemas.microsoft.com/office/powerpoint/2010/main" val="24247436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AA7847-FFB4-29D6-AD37-6E87860516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9CDB83-AE36-0835-7494-077ECEFA07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AB3752-673F-76B5-ED5B-04D1A9AEA1B5}"/>
              </a:ext>
            </a:extLst>
          </p:cNvPr>
          <p:cNvSpPr>
            <a:spLocks noGrp="1"/>
          </p:cNvSpPr>
          <p:nvPr>
            <p:ph type="body" idx="1"/>
          </p:nvPr>
        </p:nvSpPr>
        <p:spPr/>
        <p:txBody>
          <a:bodyPr/>
          <a:lstStyle/>
          <a:p>
            <a:r>
              <a:rPr lang="en-US" b="1"/>
              <a:t>How to Use This Table</a:t>
            </a:r>
          </a:p>
          <a:p>
            <a:r>
              <a:rPr lang="en-US" b="1"/>
              <a:t>Branding:</a:t>
            </a:r>
            <a:r>
              <a:rPr lang="en-US"/>
              <a:t> Do not copy-paste tables from other decks; use this one to keep our fonts and colors consistent.</a:t>
            </a:r>
          </a:p>
          <a:p>
            <a:r>
              <a:rPr lang="en-US" b="1"/>
              <a:t>Accessibility (WCAG):</a:t>
            </a:r>
            <a:r>
              <a:rPr lang="en-US"/>
              <a:t> Keep the </a:t>
            </a:r>
            <a:r>
              <a:rPr lang="en-US" b="1"/>
              <a:t>Header Row</a:t>
            </a:r>
            <a:r>
              <a:rPr lang="en-US"/>
              <a:t> checked in the 'Table Design' tab.</a:t>
            </a:r>
          </a:p>
          <a:p>
            <a:pPr lvl="1"/>
            <a:r>
              <a:rPr lang="en-US"/>
              <a:t>Avoid merging or splitting cells (it confuses screen readers).</a:t>
            </a:r>
          </a:p>
          <a:p>
            <a:pPr lvl="1"/>
            <a:r>
              <a:rPr lang="en-US"/>
              <a:t>Open the ‘Accessibility’ tab &gt; select ‘Alt Text’ to add a brief description of the data.</a:t>
            </a:r>
          </a:p>
          <a:p>
            <a:pPr lvl="1"/>
            <a:r>
              <a:rPr lang="en-US"/>
              <a:t>	</a:t>
            </a:r>
            <a:r>
              <a:rPr lang="en-US" b="1"/>
              <a:t>Summarize, Don't Duplicate:</a:t>
            </a:r>
            <a:r>
              <a:rPr lang="en-US"/>
              <a:t> The Alt Text should describe the </a:t>
            </a:r>
            <a:r>
              <a:rPr lang="en-US" i="1"/>
              <a:t>purpose</a:t>
            </a:r>
            <a:r>
              <a:rPr lang="en-US"/>
              <a:t> and </a:t>
            </a:r>
            <a:r>
              <a:rPr lang="en-US" i="1"/>
              <a:t>trend</a:t>
            </a:r>
            <a:r>
              <a:rPr lang="en-US"/>
              <a:t> of the table, not every single cell.</a:t>
            </a:r>
          </a:p>
          <a:p>
            <a:endParaRPr lang="en-US"/>
          </a:p>
        </p:txBody>
      </p:sp>
      <p:sp>
        <p:nvSpPr>
          <p:cNvPr id="4" name="Slide Number Placeholder 3">
            <a:extLst>
              <a:ext uri="{FF2B5EF4-FFF2-40B4-BE49-F238E27FC236}">
                <a16:creationId xmlns:a16="http://schemas.microsoft.com/office/drawing/2014/main" id="{28AA11F8-E3D2-ACDC-F635-729C9C82C8EE}"/>
              </a:ext>
            </a:extLst>
          </p:cNvPr>
          <p:cNvSpPr>
            <a:spLocks noGrp="1"/>
          </p:cNvSpPr>
          <p:nvPr>
            <p:ph type="sldNum" sz="quarter" idx="5"/>
          </p:nvPr>
        </p:nvSpPr>
        <p:spPr/>
        <p:txBody>
          <a:bodyPr/>
          <a:lstStyle/>
          <a:p>
            <a:fld id="{BAAC9FDB-63DB-4B8A-8385-F0DE217C788B}" type="slidenum">
              <a:rPr lang="en-US" smtClean="0"/>
              <a:t>24</a:t>
            </a:fld>
            <a:endParaRPr lang="en-US"/>
          </a:p>
        </p:txBody>
      </p:sp>
    </p:spTree>
    <p:extLst>
      <p:ext uri="{BB962C8B-B14F-4D97-AF65-F5344CB8AC3E}">
        <p14:creationId xmlns:p14="http://schemas.microsoft.com/office/powerpoint/2010/main" val="2486511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3A9EE-613A-B8D8-EC8F-D9FF8AB635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6C650B-BB00-66BF-FDF0-935EC9FE97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342366-CB98-AE5D-D449-F0F39C9AF272}"/>
              </a:ext>
            </a:extLst>
          </p:cNvPr>
          <p:cNvSpPr>
            <a:spLocks noGrp="1"/>
          </p:cNvSpPr>
          <p:nvPr>
            <p:ph type="body" idx="1"/>
          </p:nvPr>
        </p:nvSpPr>
        <p:spPr/>
        <p:txBody>
          <a:bodyPr/>
          <a:lstStyle/>
          <a:p>
            <a:r>
              <a:rPr lang="en-US" b="1"/>
              <a:t>How to Use This Table</a:t>
            </a:r>
          </a:p>
          <a:p>
            <a:r>
              <a:rPr lang="en-US" b="1"/>
              <a:t>Branding:</a:t>
            </a:r>
            <a:r>
              <a:rPr lang="en-US"/>
              <a:t> Do not copy-paste tables from other decks; use this one to keep our fonts and colors consistent.</a:t>
            </a:r>
          </a:p>
          <a:p>
            <a:r>
              <a:rPr lang="en-US" b="1"/>
              <a:t>Accessibility (WCAG):</a:t>
            </a:r>
            <a:r>
              <a:rPr lang="en-US"/>
              <a:t> Keep the </a:t>
            </a:r>
            <a:r>
              <a:rPr lang="en-US" b="1"/>
              <a:t>Header Row</a:t>
            </a:r>
            <a:r>
              <a:rPr lang="en-US"/>
              <a:t> checked in the 'Table Design' tab.</a:t>
            </a:r>
          </a:p>
          <a:p>
            <a:pPr lvl="1"/>
            <a:r>
              <a:rPr lang="en-US"/>
              <a:t>Avoid merging or splitting cells (it confuses screen readers).</a:t>
            </a:r>
          </a:p>
          <a:p>
            <a:pPr lvl="1"/>
            <a:r>
              <a:rPr lang="en-US"/>
              <a:t>Open the ‘Accessibility’ tab &gt; select ‘Alt Text’ to add a brief description of the data.</a:t>
            </a:r>
          </a:p>
          <a:p>
            <a:pPr lvl="1"/>
            <a:r>
              <a:rPr lang="en-US"/>
              <a:t>	</a:t>
            </a:r>
            <a:r>
              <a:rPr lang="en-US" b="1"/>
              <a:t>Summarize, Don't Duplicate:</a:t>
            </a:r>
            <a:r>
              <a:rPr lang="en-US"/>
              <a:t> The Alt Text should describe the </a:t>
            </a:r>
            <a:r>
              <a:rPr lang="en-US" i="1"/>
              <a:t>purpose</a:t>
            </a:r>
            <a:r>
              <a:rPr lang="en-US"/>
              <a:t> and </a:t>
            </a:r>
            <a:r>
              <a:rPr lang="en-US" i="1"/>
              <a:t>trend</a:t>
            </a:r>
            <a:r>
              <a:rPr lang="en-US"/>
              <a:t> of the table, not every single cell.</a:t>
            </a:r>
          </a:p>
          <a:p>
            <a:endParaRPr lang="en-US"/>
          </a:p>
        </p:txBody>
      </p:sp>
      <p:sp>
        <p:nvSpPr>
          <p:cNvPr id="4" name="Slide Number Placeholder 3">
            <a:extLst>
              <a:ext uri="{FF2B5EF4-FFF2-40B4-BE49-F238E27FC236}">
                <a16:creationId xmlns:a16="http://schemas.microsoft.com/office/drawing/2014/main" id="{B32C5D41-782B-3F02-542F-9AB41685BB6B}"/>
              </a:ext>
            </a:extLst>
          </p:cNvPr>
          <p:cNvSpPr>
            <a:spLocks noGrp="1"/>
          </p:cNvSpPr>
          <p:nvPr>
            <p:ph type="sldNum" sz="quarter" idx="5"/>
          </p:nvPr>
        </p:nvSpPr>
        <p:spPr/>
        <p:txBody>
          <a:bodyPr/>
          <a:lstStyle/>
          <a:p>
            <a:fld id="{BAAC9FDB-63DB-4B8A-8385-F0DE217C788B}" type="slidenum">
              <a:rPr lang="en-US" smtClean="0"/>
              <a:t>25</a:t>
            </a:fld>
            <a:endParaRPr lang="en-US"/>
          </a:p>
        </p:txBody>
      </p:sp>
    </p:spTree>
    <p:extLst>
      <p:ext uri="{BB962C8B-B14F-4D97-AF65-F5344CB8AC3E}">
        <p14:creationId xmlns:p14="http://schemas.microsoft.com/office/powerpoint/2010/main" val="15168990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9BC17-8225-35B8-5FC8-2455ACACDA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BE1838-0C46-13E7-B3F8-C6D1C6C8F2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51ADAC-6AD6-A117-EB40-315B7505E90B}"/>
              </a:ext>
            </a:extLst>
          </p:cNvPr>
          <p:cNvSpPr>
            <a:spLocks noGrp="1"/>
          </p:cNvSpPr>
          <p:nvPr>
            <p:ph type="body" idx="1"/>
          </p:nvPr>
        </p:nvSpPr>
        <p:spPr/>
        <p:txBody>
          <a:bodyPr/>
          <a:lstStyle/>
          <a:p>
            <a:r>
              <a:rPr lang="en-US" b="1" dirty="0"/>
              <a:t>How to Use This Table</a:t>
            </a:r>
          </a:p>
          <a:p>
            <a:r>
              <a:rPr lang="en-US" b="1" dirty="0"/>
              <a:t>Branding:</a:t>
            </a:r>
            <a:r>
              <a:rPr lang="en-US" dirty="0"/>
              <a:t> Do not copy-paste tables from other decks; use this one to keep our fonts and colors consistent.</a:t>
            </a:r>
          </a:p>
          <a:p>
            <a:r>
              <a:rPr lang="en-US" b="1" dirty="0"/>
              <a:t>Accessibility (WCAG):</a:t>
            </a:r>
            <a:r>
              <a:rPr lang="en-US" dirty="0"/>
              <a:t> Keep the </a:t>
            </a:r>
            <a:r>
              <a:rPr lang="en-US" b="1" dirty="0"/>
              <a:t>Header Row</a:t>
            </a:r>
            <a:r>
              <a:rPr lang="en-US" dirty="0"/>
              <a:t> checked in the 'Table Design' tab.</a:t>
            </a:r>
          </a:p>
          <a:p>
            <a:pPr lvl="1"/>
            <a:r>
              <a:rPr lang="en-US" dirty="0"/>
              <a:t>Avoid merging or splitting cells (it confuses screen readers).</a:t>
            </a:r>
          </a:p>
          <a:p>
            <a:pPr lvl="1"/>
            <a:r>
              <a:rPr lang="en-US" dirty="0"/>
              <a:t>Open the ‘Accessibility’ tab &gt; select ‘Alt Text’ to add a brief description of the data.</a:t>
            </a:r>
          </a:p>
          <a:p>
            <a:pPr lvl="1"/>
            <a:r>
              <a:rPr lang="en-US" dirty="0"/>
              <a:t>	</a:t>
            </a:r>
            <a:r>
              <a:rPr lang="en-US" b="1" dirty="0"/>
              <a:t>Summarize, Don't Duplicate:</a:t>
            </a:r>
            <a:r>
              <a:rPr lang="en-US" dirty="0"/>
              <a:t> The Alt Text should describe the </a:t>
            </a:r>
            <a:r>
              <a:rPr lang="en-US" i="1" dirty="0"/>
              <a:t>purpose</a:t>
            </a:r>
            <a:r>
              <a:rPr lang="en-US" dirty="0"/>
              <a:t> and </a:t>
            </a:r>
            <a:r>
              <a:rPr lang="en-US" i="1" dirty="0"/>
              <a:t>trend</a:t>
            </a:r>
            <a:r>
              <a:rPr lang="en-US" dirty="0"/>
              <a:t> of the table, not every single cell.</a:t>
            </a:r>
          </a:p>
          <a:p>
            <a:endParaRPr lang="en-US"/>
          </a:p>
        </p:txBody>
      </p:sp>
      <p:sp>
        <p:nvSpPr>
          <p:cNvPr id="4" name="Slide Number Placeholder 3">
            <a:extLst>
              <a:ext uri="{FF2B5EF4-FFF2-40B4-BE49-F238E27FC236}">
                <a16:creationId xmlns:a16="http://schemas.microsoft.com/office/drawing/2014/main" id="{68134199-E02E-C866-5E13-9C4F6884A97F}"/>
              </a:ext>
            </a:extLst>
          </p:cNvPr>
          <p:cNvSpPr>
            <a:spLocks noGrp="1"/>
          </p:cNvSpPr>
          <p:nvPr>
            <p:ph type="sldNum" sz="quarter" idx="5"/>
          </p:nvPr>
        </p:nvSpPr>
        <p:spPr/>
        <p:txBody>
          <a:bodyPr/>
          <a:lstStyle/>
          <a:p>
            <a:fld id="{BAAC9FDB-63DB-4B8A-8385-F0DE217C788B}" type="slidenum">
              <a:rPr lang="en-US" smtClean="0"/>
              <a:t>26</a:t>
            </a:fld>
            <a:endParaRPr lang="en-US"/>
          </a:p>
        </p:txBody>
      </p:sp>
    </p:spTree>
    <p:extLst>
      <p:ext uri="{BB962C8B-B14F-4D97-AF65-F5344CB8AC3E}">
        <p14:creationId xmlns:p14="http://schemas.microsoft.com/office/powerpoint/2010/main" val="35577017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How to Use This Table</a:t>
            </a:r>
          </a:p>
          <a:p>
            <a:r>
              <a:rPr lang="en-US" b="1"/>
              <a:t>Branding:</a:t>
            </a:r>
            <a:r>
              <a:rPr lang="en-US"/>
              <a:t> Do not copy-paste tables from other decks; use this one to keep our fonts and colors consistent.</a:t>
            </a:r>
          </a:p>
          <a:p>
            <a:r>
              <a:rPr lang="en-US" b="1"/>
              <a:t>Accessibility (WCAG):</a:t>
            </a:r>
            <a:r>
              <a:rPr lang="en-US"/>
              <a:t> Keep the </a:t>
            </a:r>
            <a:r>
              <a:rPr lang="en-US" b="1"/>
              <a:t>Header Row</a:t>
            </a:r>
            <a:r>
              <a:rPr lang="en-US"/>
              <a:t> checked in the 'Table Design' tab.</a:t>
            </a:r>
          </a:p>
          <a:p>
            <a:pPr lvl="1"/>
            <a:r>
              <a:rPr lang="en-US"/>
              <a:t>Avoid merging or splitting cells (it confuses screen readers).</a:t>
            </a:r>
          </a:p>
          <a:p>
            <a:pPr lvl="1"/>
            <a:r>
              <a:rPr lang="en-US"/>
              <a:t>Open the ‘Accessibility’ tab &gt; select ‘Alt Text’ to add a brief description of the data.</a:t>
            </a:r>
          </a:p>
          <a:p>
            <a:pPr lvl="1"/>
            <a:r>
              <a:rPr lang="en-US"/>
              <a:t>	</a:t>
            </a:r>
            <a:r>
              <a:rPr lang="en-US" b="1"/>
              <a:t>Summarize, Don't Duplicate:</a:t>
            </a:r>
            <a:r>
              <a:rPr lang="en-US"/>
              <a:t> The Alt Text should describe the </a:t>
            </a:r>
            <a:r>
              <a:rPr lang="en-US" i="1"/>
              <a:t>purpose</a:t>
            </a:r>
            <a:r>
              <a:rPr lang="en-US"/>
              <a:t> and </a:t>
            </a:r>
            <a:r>
              <a:rPr lang="en-US" i="1"/>
              <a:t>trend</a:t>
            </a:r>
            <a:r>
              <a:rPr lang="en-US"/>
              <a:t> of the table, not every single cell.</a:t>
            </a:r>
          </a:p>
          <a:p>
            <a:endParaRPr lang="en-US"/>
          </a:p>
        </p:txBody>
      </p:sp>
      <p:sp>
        <p:nvSpPr>
          <p:cNvPr id="4" name="Slide Number Placeholder 3"/>
          <p:cNvSpPr>
            <a:spLocks noGrp="1"/>
          </p:cNvSpPr>
          <p:nvPr>
            <p:ph type="sldNum" sz="quarter" idx="5"/>
          </p:nvPr>
        </p:nvSpPr>
        <p:spPr/>
        <p:txBody>
          <a:bodyPr/>
          <a:lstStyle/>
          <a:p>
            <a:fld id="{BAAC9FDB-63DB-4B8A-8385-F0DE217C788B}" type="slidenum">
              <a:rPr lang="en-US" smtClean="0"/>
              <a:t>27</a:t>
            </a:fld>
            <a:endParaRPr lang="en-US"/>
          </a:p>
        </p:txBody>
      </p:sp>
    </p:spTree>
    <p:extLst>
      <p:ext uri="{BB962C8B-B14F-4D97-AF65-F5344CB8AC3E}">
        <p14:creationId xmlns:p14="http://schemas.microsoft.com/office/powerpoint/2010/main" val="10555182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34C781-D461-F4E3-423D-F26753E0F6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9CBE95-DE76-D443-DD1B-22EBFEDB8F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3CACFD-A7F8-522A-E4AA-C92447BCDA6A}"/>
              </a:ext>
            </a:extLst>
          </p:cNvPr>
          <p:cNvSpPr>
            <a:spLocks noGrp="1"/>
          </p:cNvSpPr>
          <p:nvPr>
            <p:ph type="body" idx="1"/>
          </p:nvPr>
        </p:nvSpPr>
        <p:spPr/>
        <p:txBody>
          <a:bodyPr/>
          <a:lstStyle/>
          <a:p>
            <a:r>
              <a:rPr lang="en-US" b="1"/>
              <a:t>How to Use This Table</a:t>
            </a:r>
          </a:p>
          <a:p>
            <a:r>
              <a:rPr lang="en-US" b="1"/>
              <a:t>Branding:</a:t>
            </a:r>
            <a:r>
              <a:rPr lang="en-US"/>
              <a:t> Do not copy-paste tables from other decks; use this one to keep our fonts and colors consistent.</a:t>
            </a:r>
          </a:p>
          <a:p>
            <a:r>
              <a:rPr lang="en-US" b="1"/>
              <a:t>Accessibility (WCAG):</a:t>
            </a:r>
            <a:r>
              <a:rPr lang="en-US"/>
              <a:t> Keep the </a:t>
            </a:r>
            <a:r>
              <a:rPr lang="en-US" b="1"/>
              <a:t>Header Row</a:t>
            </a:r>
            <a:r>
              <a:rPr lang="en-US"/>
              <a:t> checked in the 'Table Design' tab.</a:t>
            </a:r>
          </a:p>
          <a:p>
            <a:pPr lvl="1"/>
            <a:r>
              <a:rPr lang="en-US"/>
              <a:t>Avoid merging or splitting cells (it confuses screen readers).</a:t>
            </a:r>
          </a:p>
          <a:p>
            <a:pPr lvl="1"/>
            <a:r>
              <a:rPr lang="en-US"/>
              <a:t>Open the ‘Accessibility’ tab &gt; select ‘Alt Text’ to add a brief description of the data.</a:t>
            </a:r>
          </a:p>
          <a:p>
            <a:pPr lvl="1"/>
            <a:r>
              <a:rPr lang="en-US"/>
              <a:t>	</a:t>
            </a:r>
            <a:r>
              <a:rPr lang="en-US" b="1"/>
              <a:t>Summarize, Don't Duplicate:</a:t>
            </a:r>
            <a:r>
              <a:rPr lang="en-US"/>
              <a:t> The Alt Text should describe the </a:t>
            </a:r>
            <a:r>
              <a:rPr lang="en-US" i="1"/>
              <a:t>purpose</a:t>
            </a:r>
            <a:r>
              <a:rPr lang="en-US"/>
              <a:t> and </a:t>
            </a:r>
            <a:r>
              <a:rPr lang="en-US" i="1"/>
              <a:t>trend</a:t>
            </a:r>
            <a:r>
              <a:rPr lang="en-US"/>
              <a:t> of the table, not every single cell.</a:t>
            </a:r>
          </a:p>
          <a:p>
            <a:endParaRPr lang="en-US"/>
          </a:p>
        </p:txBody>
      </p:sp>
      <p:sp>
        <p:nvSpPr>
          <p:cNvPr id="4" name="Slide Number Placeholder 3">
            <a:extLst>
              <a:ext uri="{FF2B5EF4-FFF2-40B4-BE49-F238E27FC236}">
                <a16:creationId xmlns:a16="http://schemas.microsoft.com/office/drawing/2014/main" id="{0218C7D9-EB10-708A-EA2E-A6A1258BFDDB}"/>
              </a:ext>
            </a:extLst>
          </p:cNvPr>
          <p:cNvSpPr>
            <a:spLocks noGrp="1"/>
          </p:cNvSpPr>
          <p:nvPr>
            <p:ph type="sldNum" sz="quarter" idx="5"/>
          </p:nvPr>
        </p:nvSpPr>
        <p:spPr/>
        <p:txBody>
          <a:bodyPr/>
          <a:lstStyle/>
          <a:p>
            <a:fld id="{BAAC9FDB-63DB-4B8A-8385-F0DE217C788B}" type="slidenum">
              <a:rPr lang="en-US" smtClean="0"/>
              <a:t>28</a:t>
            </a:fld>
            <a:endParaRPr lang="en-US"/>
          </a:p>
        </p:txBody>
      </p:sp>
    </p:spTree>
    <p:extLst>
      <p:ext uri="{BB962C8B-B14F-4D97-AF65-F5344CB8AC3E}">
        <p14:creationId xmlns:p14="http://schemas.microsoft.com/office/powerpoint/2010/main" val="19923644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A13579-B4B8-F1D6-5AC0-3E16E3F99C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056F14-0E50-1939-4069-BF8CD32B73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D13CDA-B544-494C-A966-7B3FB6EF8DE9}"/>
              </a:ext>
            </a:extLst>
          </p:cNvPr>
          <p:cNvSpPr>
            <a:spLocks noGrp="1"/>
          </p:cNvSpPr>
          <p:nvPr>
            <p:ph type="body" idx="1"/>
          </p:nvPr>
        </p:nvSpPr>
        <p:spPr/>
        <p:txBody>
          <a:bodyPr/>
          <a:lstStyle/>
          <a:p>
            <a:r>
              <a:rPr lang="en-US" b="1"/>
              <a:t>How to Use This Table</a:t>
            </a:r>
          </a:p>
          <a:p>
            <a:r>
              <a:rPr lang="en-US" b="1"/>
              <a:t>Branding:</a:t>
            </a:r>
            <a:r>
              <a:rPr lang="en-US"/>
              <a:t> Do not copy-paste tables from other decks; use this one to keep our fonts and colors consistent.</a:t>
            </a:r>
          </a:p>
          <a:p>
            <a:r>
              <a:rPr lang="en-US" b="1"/>
              <a:t>Accessibility (WCAG):</a:t>
            </a:r>
            <a:r>
              <a:rPr lang="en-US"/>
              <a:t> Keep the </a:t>
            </a:r>
            <a:r>
              <a:rPr lang="en-US" b="1"/>
              <a:t>Header Row</a:t>
            </a:r>
            <a:r>
              <a:rPr lang="en-US"/>
              <a:t> checked in the 'Table Design' tab.</a:t>
            </a:r>
          </a:p>
          <a:p>
            <a:pPr lvl="1"/>
            <a:r>
              <a:rPr lang="en-US"/>
              <a:t>Avoid merging or splitting cells (it confuses screen readers).</a:t>
            </a:r>
          </a:p>
          <a:p>
            <a:pPr lvl="1"/>
            <a:r>
              <a:rPr lang="en-US"/>
              <a:t>Open the ‘Accessibility’ tab &gt; select ‘Alt Text’ to add a brief description of the data.</a:t>
            </a:r>
          </a:p>
          <a:p>
            <a:pPr lvl="1"/>
            <a:r>
              <a:rPr lang="en-US"/>
              <a:t>	</a:t>
            </a:r>
            <a:r>
              <a:rPr lang="en-US" b="1"/>
              <a:t>Summarize, Don't Duplicate:</a:t>
            </a:r>
            <a:r>
              <a:rPr lang="en-US"/>
              <a:t> The Alt Text should describe the </a:t>
            </a:r>
            <a:r>
              <a:rPr lang="en-US" i="1"/>
              <a:t>purpose</a:t>
            </a:r>
            <a:r>
              <a:rPr lang="en-US"/>
              <a:t> and </a:t>
            </a:r>
            <a:r>
              <a:rPr lang="en-US" i="1"/>
              <a:t>trend</a:t>
            </a:r>
            <a:r>
              <a:rPr lang="en-US"/>
              <a:t> of the table, not every single cell.</a:t>
            </a:r>
          </a:p>
          <a:p>
            <a:endParaRPr lang="en-US"/>
          </a:p>
        </p:txBody>
      </p:sp>
      <p:sp>
        <p:nvSpPr>
          <p:cNvPr id="4" name="Slide Number Placeholder 3">
            <a:extLst>
              <a:ext uri="{FF2B5EF4-FFF2-40B4-BE49-F238E27FC236}">
                <a16:creationId xmlns:a16="http://schemas.microsoft.com/office/drawing/2014/main" id="{78A891FB-C89E-5357-8CF3-19F84A14CA23}"/>
              </a:ext>
            </a:extLst>
          </p:cNvPr>
          <p:cNvSpPr>
            <a:spLocks noGrp="1"/>
          </p:cNvSpPr>
          <p:nvPr>
            <p:ph type="sldNum" sz="quarter" idx="5"/>
          </p:nvPr>
        </p:nvSpPr>
        <p:spPr/>
        <p:txBody>
          <a:bodyPr/>
          <a:lstStyle/>
          <a:p>
            <a:fld id="{BAAC9FDB-63DB-4B8A-8385-F0DE217C788B}" type="slidenum">
              <a:rPr lang="en-US" smtClean="0"/>
              <a:t>29</a:t>
            </a:fld>
            <a:endParaRPr lang="en-US"/>
          </a:p>
        </p:txBody>
      </p:sp>
    </p:spTree>
    <p:extLst>
      <p:ext uri="{BB962C8B-B14F-4D97-AF65-F5344CB8AC3E}">
        <p14:creationId xmlns:p14="http://schemas.microsoft.com/office/powerpoint/2010/main" val="29639915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629B19-EE67-2DA2-4631-8CA948737B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617CE2-4887-3D52-7195-5CE8387AAC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43ED57-53FB-A77B-30B2-92FCCA550D65}"/>
              </a:ext>
            </a:extLst>
          </p:cNvPr>
          <p:cNvSpPr>
            <a:spLocks noGrp="1"/>
          </p:cNvSpPr>
          <p:nvPr>
            <p:ph type="body" idx="1"/>
          </p:nvPr>
        </p:nvSpPr>
        <p:spPr/>
        <p:txBody>
          <a:bodyPr/>
          <a:lstStyle/>
          <a:p>
            <a:r>
              <a:rPr lang="en-US" b="1"/>
              <a:t>How to Use This Table</a:t>
            </a:r>
          </a:p>
          <a:p>
            <a:r>
              <a:rPr lang="en-US" b="1"/>
              <a:t>Branding:</a:t>
            </a:r>
            <a:r>
              <a:rPr lang="en-US"/>
              <a:t> Do not copy-paste tables from other decks; use this one to keep our fonts and colors consistent.</a:t>
            </a:r>
          </a:p>
          <a:p>
            <a:r>
              <a:rPr lang="en-US" b="1"/>
              <a:t>Accessibility (WCAG):</a:t>
            </a:r>
            <a:r>
              <a:rPr lang="en-US"/>
              <a:t> Keep the </a:t>
            </a:r>
            <a:r>
              <a:rPr lang="en-US" b="1"/>
              <a:t>Header Row</a:t>
            </a:r>
            <a:r>
              <a:rPr lang="en-US"/>
              <a:t> checked in the 'Table Design' tab.</a:t>
            </a:r>
          </a:p>
          <a:p>
            <a:pPr lvl="1"/>
            <a:r>
              <a:rPr lang="en-US"/>
              <a:t>Avoid merging or splitting cells (it confuses screen readers).</a:t>
            </a:r>
          </a:p>
          <a:p>
            <a:pPr lvl="1"/>
            <a:r>
              <a:rPr lang="en-US"/>
              <a:t>Open the ‘Accessibility’ tab &gt; select ‘Alt Text’ to add a brief description of the data.</a:t>
            </a:r>
          </a:p>
          <a:p>
            <a:pPr lvl="1"/>
            <a:r>
              <a:rPr lang="en-US"/>
              <a:t>	</a:t>
            </a:r>
            <a:r>
              <a:rPr lang="en-US" b="1"/>
              <a:t>Summarize, Don't Duplicate:</a:t>
            </a:r>
            <a:r>
              <a:rPr lang="en-US"/>
              <a:t> The Alt Text should describe the </a:t>
            </a:r>
            <a:r>
              <a:rPr lang="en-US" i="1"/>
              <a:t>purpose</a:t>
            </a:r>
            <a:r>
              <a:rPr lang="en-US"/>
              <a:t> and </a:t>
            </a:r>
            <a:r>
              <a:rPr lang="en-US" i="1"/>
              <a:t>trend</a:t>
            </a:r>
            <a:r>
              <a:rPr lang="en-US"/>
              <a:t> of the table, not every single cell.</a:t>
            </a:r>
          </a:p>
          <a:p>
            <a:endParaRPr lang="en-US"/>
          </a:p>
        </p:txBody>
      </p:sp>
      <p:sp>
        <p:nvSpPr>
          <p:cNvPr id="4" name="Slide Number Placeholder 3">
            <a:extLst>
              <a:ext uri="{FF2B5EF4-FFF2-40B4-BE49-F238E27FC236}">
                <a16:creationId xmlns:a16="http://schemas.microsoft.com/office/drawing/2014/main" id="{CBD86322-BCF1-539D-70C5-F5720BCE83A8}"/>
              </a:ext>
            </a:extLst>
          </p:cNvPr>
          <p:cNvSpPr>
            <a:spLocks noGrp="1"/>
          </p:cNvSpPr>
          <p:nvPr>
            <p:ph type="sldNum" sz="quarter" idx="5"/>
          </p:nvPr>
        </p:nvSpPr>
        <p:spPr/>
        <p:txBody>
          <a:bodyPr/>
          <a:lstStyle/>
          <a:p>
            <a:fld id="{BAAC9FDB-63DB-4B8A-8385-F0DE217C788B}" type="slidenum">
              <a:rPr lang="en-US" smtClean="0"/>
              <a:t>30</a:t>
            </a:fld>
            <a:endParaRPr lang="en-US"/>
          </a:p>
        </p:txBody>
      </p:sp>
    </p:spTree>
    <p:extLst>
      <p:ext uri="{BB962C8B-B14F-4D97-AF65-F5344CB8AC3E}">
        <p14:creationId xmlns:p14="http://schemas.microsoft.com/office/powerpoint/2010/main" val="415007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67469-E72D-DD73-5DAC-45B51C83AB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A6E587-BDE3-94C9-C7A0-222ED5E244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E2BBC9-C8F9-91C0-5ED7-E6062D01347F}"/>
              </a:ext>
            </a:extLst>
          </p:cNvPr>
          <p:cNvSpPr>
            <a:spLocks noGrp="1"/>
          </p:cNvSpPr>
          <p:nvPr>
            <p:ph type="body" idx="1"/>
          </p:nvPr>
        </p:nvSpPr>
        <p:spPr/>
        <p:txBody>
          <a:bodyPr/>
          <a:lstStyle/>
          <a:p>
            <a:r>
              <a:rPr lang="en-US" b="1"/>
              <a:t>How to Use This Table</a:t>
            </a:r>
          </a:p>
          <a:p>
            <a:r>
              <a:rPr lang="en-US" b="1"/>
              <a:t>Branding:</a:t>
            </a:r>
            <a:r>
              <a:rPr lang="en-US"/>
              <a:t> Do not copy-paste tables from other decks; use this one to keep our fonts and colors consistent.</a:t>
            </a:r>
          </a:p>
          <a:p>
            <a:r>
              <a:rPr lang="en-US" b="1"/>
              <a:t>Accessibility (WCAG):</a:t>
            </a:r>
            <a:r>
              <a:rPr lang="en-US"/>
              <a:t> Keep the </a:t>
            </a:r>
            <a:r>
              <a:rPr lang="en-US" b="1"/>
              <a:t>Header Row</a:t>
            </a:r>
            <a:r>
              <a:rPr lang="en-US"/>
              <a:t> checked in the 'Table Design' tab.</a:t>
            </a:r>
          </a:p>
          <a:p>
            <a:pPr lvl="1"/>
            <a:r>
              <a:rPr lang="en-US"/>
              <a:t>Avoid merging or splitting cells (it confuses screen readers).</a:t>
            </a:r>
          </a:p>
          <a:p>
            <a:pPr lvl="1"/>
            <a:r>
              <a:rPr lang="en-US"/>
              <a:t>Open the ‘Accessibility’ tab &gt; select ‘Alt Text’ to add a brief description of the data.</a:t>
            </a:r>
          </a:p>
          <a:p>
            <a:pPr lvl="1"/>
            <a:r>
              <a:rPr lang="en-US"/>
              <a:t>	</a:t>
            </a:r>
            <a:r>
              <a:rPr lang="en-US" b="1"/>
              <a:t>Summarize, Don't Duplicate:</a:t>
            </a:r>
            <a:r>
              <a:rPr lang="en-US"/>
              <a:t> The Alt Text should describe the </a:t>
            </a:r>
            <a:r>
              <a:rPr lang="en-US" i="1"/>
              <a:t>purpose</a:t>
            </a:r>
            <a:r>
              <a:rPr lang="en-US"/>
              <a:t> and </a:t>
            </a:r>
            <a:r>
              <a:rPr lang="en-US" i="1"/>
              <a:t>trend</a:t>
            </a:r>
            <a:r>
              <a:rPr lang="en-US"/>
              <a:t> of the table, not every single cell.</a:t>
            </a:r>
          </a:p>
          <a:p>
            <a:endParaRPr lang="en-US"/>
          </a:p>
        </p:txBody>
      </p:sp>
      <p:sp>
        <p:nvSpPr>
          <p:cNvPr id="4" name="Slide Number Placeholder 3">
            <a:extLst>
              <a:ext uri="{FF2B5EF4-FFF2-40B4-BE49-F238E27FC236}">
                <a16:creationId xmlns:a16="http://schemas.microsoft.com/office/drawing/2014/main" id="{49640C92-F79C-4BE1-73BD-7F22A033E94A}"/>
              </a:ext>
            </a:extLst>
          </p:cNvPr>
          <p:cNvSpPr>
            <a:spLocks noGrp="1"/>
          </p:cNvSpPr>
          <p:nvPr>
            <p:ph type="sldNum" sz="quarter" idx="5"/>
          </p:nvPr>
        </p:nvSpPr>
        <p:spPr/>
        <p:txBody>
          <a:bodyPr/>
          <a:lstStyle/>
          <a:p>
            <a:fld id="{BAAC9FDB-63DB-4B8A-8385-F0DE217C788B}" type="slidenum">
              <a:rPr lang="en-US" smtClean="0"/>
              <a:t>31</a:t>
            </a:fld>
            <a:endParaRPr lang="en-US"/>
          </a:p>
        </p:txBody>
      </p:sp>
    </p:spTree>
    <p:extLst>
      <p:ext uri="{BB962C8B-B14F-4D97-AF65-F5344CB8AC3E}">
        <p14:creationId xmlns:p14="http://schemas.microsoft.com/office/powerpoint/2010/main" val="42935225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A7DB4-F8D2-BF31-A646-EC02817EEA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A9DDE9-D2A0-14F5-3099-983B0A3106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17513F-B72A-ECE4-6344-A6804EEB9D54}"/>
              </a:ext>
            </a:extLst>
          </p:cNvPr>
          <p:cNvSpPr>
            <a:spLocks noGrp="1"/>
          </p:cNvSpPr>
          <p:nvPr>
            <p:ph type="body" idx="1"/>
          </p:nvPr>
        </p:nvSpPr>
        <p:spPr/>
        <p:txBody>
          <a:bodyPr/>
          <a:lstStyle/>
          <a:p>
            <a:r>
              <a:rPr lang="en-US" b="1"/>
              <a:t>How to Use This Table</a:t>
            </a:r>
          </a:p>
          <a:p>
            <a:r>
              <a:rPr lang="en-US" b="1"/>
              <a:t>Branding:</a:t>
            </a:r>
            <a:r>
              <a:rPr lang="en-US"/>
              <a:t> Do not copy-paste tables from other decks; use this one to keep our fonts and colors consistent.</a:t>
            </a:r>
          </a:p>
          <a:p>
            <a:r>
              <a:rPr lang="en-US" b="1"/>
              <a:t>Accessibility (WCAG):</a:t>
            </a:r>
            <a:r>
              <a:rPr lang="en-US"/>
              <a:t> Keep the </a:t>
            </a:r>
            <a:r>
              <a:rPr lang="en-US" b="1"/>
              <a:t>Header Row</a:t>
            </a:r>
            <a:r>
              <a:rPr lang="en-US"/>
              <a:t> checked in the 'Table Design' tab.</a:t>
            </a:r>
          </a:p>
          <a:p>
            <a:pPr lvl="1"/>
            <a:r>
              <a:rPr lang="en-US"/>
              <a:t>Avoid merging or splitting cells (it confuses screen readers).</a:t>
            </a:r>
          </a:p>
          <a:p>
            <a:pPr lvl="1"/>
            <a:r>
              <a:rPr lang="en-US"/>
              <a:t>Open the ‘Accessibility’ tab &gt; select ‘Alt Text’ to add a brief description of the data.</a:t>
            </a:r>
          </a:p>
          <a:p>
            <a:pPr lvl="1"/>
            <a:r>
              <a:rPr lang="en-US"/>
              <a:t>	</a:t>
            </a:r>
            <a:r>
              <a:rPr lang="en-US" b="1"/>
              <a:t>Summarize, Don't Duplicate:</a:t>
            </a:r>
            <a:r>
              <a:rPr lang="en-US"/>
              <a:t> The Alt Text should describe the </a:t>
            </a:r>
            <a:r>
              <a:rPr lang="en-US" i="1"/>
              <a:t>purpose</a:t>
            </a:r>
            <a:r>
              <a:rPr lang="en-US"/>
              <a:t> and </a:t>
            </a:r>
            <a:r>
              <a:rPr lang="en-US" i="1"/>
              <a:t>trend</a:t>
            </a:r>
            <a:r>
              <a:rPr lang="en-US"/>
              <a:t> of the table, not every single cell.</a:t>
            </a:r>
          </a:p>
          <a:p>
            <a:endParaRPr lang="en-US"/>
          </a:p>
        </p:txBody>
      </p:sp>
      <p:sp>
        <p:nvSpPr>
          <p:cNvPr id="4" name="Slide Number Placeholder 3">
            <a:extLst>
              <a:ext uri="{FF2B5EF4-FFF2-40B4-BE49-F238E27FC236}">
                <a16:creationId xmlns:a16="http://schemas.microsoft.com/office/drawing/2014/main" id="{A3E25B65-76E9-598A-115D-4B6D110AF9E0}"/>
              </a:ext>
            </a:extLst>
          </p:cNvPr>
          <p:cNvSpPr>
            <a:spLocks noGrp="1"/>
          </p:cNvSpPr>
          <p:nvPr>
            <p:ph type="sldNum" sz="quarter" idx="5"/>
          </p:nvPr>
        </p:nvSpPr>
        <p:spPr/>
        <p:txBody>
          <a:bodyPr/>
          <a:lstStyle/>
          <a:p>
            <a:fld id="{BAAC9FDB-63DB-4B8A-8385-F0DE217C788B}" type="slidenum">
              <a:rPr lang="en-US" smtClean="0"/>
              <a:t>32</a:t>
            </a:fld>
            <a:endParaRPr lang="en-US"/>
          </a:p>
        </p:txBody>
      </p:sp>
    </p:spTree>
    <p:extLst>
      <p:ext uri="{BB962C8B-B14F-4D97-AF65-F5344CB8AC3E}">
        <p14:creationId xmlns:p14="http://schemas.microsoft.com/office/powerpoint/2010/main" val="31198140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AAC9FDB-63DB-4B8A-8385-F0DE217C788B}" type="slidenum">
              <a:rPr lang="en-US" smtClean="0"/>
              <a:t>33</a:t>
            </a:fld>
            <a:endParaRPr lang="en-US"/>
          </a:p>
        </p:txBody>
      </p:sp>
    </p:spTree>
    <p:extLst>
      <p:ext uri="{BB962C8B-B14F-4D97-AF65-F5344CB8AC3E}">
        <p14:creationId xmlns:p14="http://schemas.microsoft.com/office/powerpoint/2010/main" val="40598177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AAC9FDB-63DB-4B8A-8385-F0DE217C788B}" type="slidenum">
              <a:rPr lang="en-US" smtClean="0"/>
              <a:t>34</a:t>
            </a:fld>
            <a:endParaRPr lang="en-US"/>
          </a:p>
        </p:txBody>
      </p:sp>
    </p:spTree>
    <p:extLst>
      <p:ext uri="{BB962C8B-B14F-4D97-AF65-F5344CB8AC3E}">
        <p14:creationId xmlns:p14="http://schemas.microsoft.com/office/powerpoint/2010/main" val="42464433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AAC9FDB-63DB-4B8A-8385-F0DE217C788B}" type="slidenum">
              <a:rPr lang="en-US" smtClean="0"/>
              <a:t>35</a:t>
            </a:fld>
            <a:endParaRPr lang="en-US"/>
          </a:p>
        </p:txBody>
      </p:sp>
    </p:spTree>
    <p:extLst>
      <p:ext uri="{BB962C8B-B14F-4D97-AF65-F5344CB8AC3E}">
        <p14:creationId xmlns:p14="http://schemas.microsoft.com/office/powerpoint/2010/main" val="20728126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just a moment, each of you will receive a longitudinal plan overview, identifying activities from your plan for Years 2-5.  Each activity is aligned to one of the 3 A’s, research-based principles that outline our theory of change model: Academics, Aspirations, and Awareness.</a:t>
            </a:r>
          </a:p>
          <a:p>
            <a:endParaRPr lang="en-US" dirty="0"/>
          </a:p>
          <a:p>
            <a:r>
              <a:rPr lang="en-US" dirty="0"/>
              <a:t>In your school teams, we are going to spend some time reviewing our plan activities through a college going culture lens: Not ‘did we do this’, but rather ‘what was the real impact’- did this in fact build/grow our college going culture?</a:t>
            </a:r>
          </a:p>
          <a:p>
            <a:endParaRPr lang="en-US" dirty="0"/>
          </a:p>
          <a:p>
            <a:r>
              <a:rPr lang="en-US" dirty="0"/>
              <a:t>You will also note there are sections for activities present in all four years, a note about when activities were added/dropped, and some overall program notes including emerging priorities.  Please know, AI was helpful in this process, so review sections with a grain of salt </a:t>
            </a:r>
            <a:r>
              <a:rPr lang="en-US" dirty="0">
                <a:sym typeface="Wingdings" panose="05000000000000000000" pitchFamily="2" charset="2"/>
              </a:rPr>
              <a:t> </a:t>
            </a:r>
            <a:endParaRPr lang="en-US" dirty="0"/>
          </a:p>
        </p:txBody>
      </p:sp>
      <p:sp>
        <p:nvSpPr>
          <p:cNvPr id="4" name="Slide Number Placeholder 3"/>
          <p:cNvSpPr>
            <a:spLocks noGrp="1"/>
          </p:cNvSpPr>
          <p:nvPr>
            <p:ph type="sldNum" sz="quarter" idx="5"/>
          </p:nvPr>
        </p:nvSpPr>
        <p:spPr/>
        <p:txBody>
          <a:bodyPr/>
          <a:lstStyle/>
          <a:p>
            <a:fld id="{BAAC9FDB-63DB-4B8A-8385-F0DE217C788B}" type="slidenum">
              <a:rPr lang="en-US" smtClean="0"/>
              <a:t>36</a:t>
            </a:fld>
            <a:endParaRPr lang="en-US"/>
          </a:p>
        </p:txBody>
      </p:sp>
    </p:spTree>
    <p:extLst>
      <p:ext uri="{BB962C8B-B14F-4D97-AF65-F5344CB8AC3E}">
        <p14:creationId xmlns:p14="http://schemas.microsoft.com/office/powerpoint/2010/main" val="16785805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 Minutes</a:t>
            </a:r>
          </a:p>
        </p:txBody>
      </p:sp>
      <p:sp>
        <p:nvSpPr>
          <p:cNvPr id="4" name="Slide Number Placeholder 3"/>
          <p:cNvSpPr>
            <a:spLocks noGrp="1"/>
          </p:cNvSpPr>
          <p:nvPr>
            <p:ph type="sldNum" sz="quarter" idx="5"/>
          </p:nvPr>
        </p:nvSpPr>
        <p:spPr/>
        <p:txBody>
          <a:bodyPr/>
          <a:lstStyle/>
          <a:p>
            <a:fld id="{BAAC9FDB-63DB-4B8A-8385-F0DE217C788B}" type="slidenum">
              <a:rPr lang="en-US" smtClean="0"/>
              <a:t>37</a:t>
            </a:fld>
            <a:endParaRPr lang="en-US"/>
          </a:p>
        </p:txBody>
      </p:sp>
    </p:spTree>
    <p:extLst>
      <p:ext uri="{BB962C8B-B14F-4D97-AF65-F5344CB8AC3E}">
        <p14:creationId xmlns:p14="http://schemas.microsoft.com/office/powerpoint/2010/main" val="18722613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that you have had a chance to review your plan activities, take a few moments to narrow to your top 5 highest-impact activities.  Once identified, write in rank order on the chart paper provided- we’ll be coming back to these here shortly.</a:t>
            </a:r>
          </a:p>
          <a:p>
            <a:endParaRPr lang="en-US" dirty="0"/>
          </a:p>
          <a:p>
            <a:r>
              <a:rPr lang="en-US" dirty="0"/>
              <a:t>Then, in continued celebration of national GEAR UP week, each team member is going to select one of your top five activities to write a clear, succinct impact statement, tagging #GEARUPworks. </a:t>
            </a:r>
          </a:p>
          <a:p>
            <a:endParaRPr lang="en-US" dirty="0"/>
          </a:p>
          <a:p>
            <a:r>
              <a:rPr lang="en-US" dirty="0"/>
              <a:t>As the goal is to later post these on socials, on your index card, please include the #, keep it succinct (5-10 words), use your nice handwriting </a:t>
            </a:r>
            <a:r>
              <a:rPr lang="en-US" dirty="0">
                <a:sym typeface="Wingdings" panose="05000000000000000000" pitchFamily="2" charset="2"/>
              </a:rPr>
              <a:t>, and make it colorful. </a:t>
            </a:r>
            <a:endParaRPr lang="en-US" dirty="0"/>
          </a:p>
          <a:p>
            <a:endParaRPr lang="en-US" dirty="0"/>
          </a:p>
        </p:txBody>
      </p:sp>
      <p:sp>
        <p:nvSpPr>
          <p:cNvPr id="4" name="Slide Number Placeholder 3"/>
          <p:cNvSpPr>
            <a:spLocks noGrp="1"/>
          </p:cNvSpPr>
          <p:nvPr>
            <p:ph type="sldNum" sz="quarter" idx="5"/>
          </p:nvPr>
        </p:nvSpPr>
        <p:spPr/>
        <p:txBody>
          <a:bodyPr/>
          <a:lstStyle/>
          <a:p>
            <a:fld id="{BAAC9FDB-63DB-4B8A-8385-F0DE217C788B}" type="slidenum">
              <a:rPr lang="en-US" smtClean="0"/>
              <a:t>38</a:t>
            </a:fld>
            <a:endParaRPr lang="en-US"/>
          </a:p>
        </p:txBody>
      </p:sp>
    </p:spTree>
    <p:extLst>
      <p:ext uri="{BB962C8B-B14F-4D97-AF65-F5344CB8AC3E}">
        <p14:creationId xmlns:p14="http://schemas.microsoft.com/office/powerpoint/2010/main" val="16929118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Thinking long term and toward sustainability, now that we have identified what we feel are the highest impact activities, we’re going to take a look at what the research says.</a:t>
            </a:r>
          </a:p>
        </p:txBody>
      </p:sp>
      <p:sp>
        <p:nvSpPr>
          <p:cNvPr id="4" name="Slide Number Placeholder 3"/>
          <p:cNvSpPr>
            <a:spLocks noGrp="1"/>
          </p:cNvSpPr>
          <p:nvPr>
            <p:ph type="sldNum" sz="quarter" idx="5"/>
          </p:nvPr>
        </p:nvSpPr>
        <p:spPr/>
        <p:txBody>
          <a:bodyPr/>
          <a:lstStyle/>
          <a:p>
            <a:fld id="{BAAC9FDB-63DB-4B8A-8385-F0DE217C788B}" type="slidenum">
              <a:rPr lang="en-US" smtClean="0"/>
              <a:t>39</a:t>
            </a:fld>
            <a:endParaRPr lang="en-US"/>
          </a:p>
        </p:txBody>
      </p:sp>
    </p:spTree>
    <p:extLst>
      <p:ext uri="{BB962C8B-B14F-4D97-AF65-F5344CB8AC3E}">
        <p14:creationId xmlns:p14="http://schemas.microsoft.com/office/powerpoint/2010/main" val="3131549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identify what best predicted college enrollment and persistence rates, Metis Associates conducted a five-year follow-up study following the Class of 2020 representing 28 Schools from 16 Rural Communities and here is what they found: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51% of graduates enrolled in college sometime between 2020 and 2025.</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Persistence rates ranged between 79-81%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BAAC9FDB-63DB-4B8A-8385-F0DE217C788B}" type="slidenum">
              <a:rPr lang="en-US" smtClean="0"/>
              <a:t>40</a:t>
            </a:fld>
            <a:endParaRPr lang="en-US"/>
          </a:p>
        </p:txBody>
      </p:sp>
    </p:spTree>
    <p:extLst>
      <p:ext uri="{BB962C8B-B14F-4D97-AF65-F5344CB8AC3E}">
        <p14:creationId xmlns:p14="http://schemas.microsoft.com/office/powerpoint/2010/main" val="39474753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controlling for demographics and school factors, significant positive predictors of college enrollment included:</a:t>
            </a:r>
          </a:p>
          <a:p>
            <a:endParaRPr lang="en-US" dirty="0"/>
          </a:p>
          <a:p>
            <a:pPr lvl="0"/>
            <a:r>
              <a:rPr lang="en-US" sz="1200" b="1" kern="1200" dirty="0">
                <a:solidFill>
                  <a:schemeClr val="tx1"/>
                </a:solidFill>
                <a:effectLst/>
                <a:latin typeface="+mn-lt"/>
                <a:ea typeface="+mn-ea"/>
                <a:cs typeface="+mn-cs"/>
              </a:rPr>
              <a:t>Hours spent on college campus visits/shadowing</a:t>
            </a:r>
            <a:r>
              <a:rPr lang="en-US" sz="1200" kern="1200" dirty="0">
                <a:solidFill>
                  <a:schemeClr val="tx1"/>
                </a:solidFill>
                <a:effectLst/>
                <a:latin typeface="+mn-lt"/>
                <a:ea typeface="+mn-ea"/>
                <a:cs typeface="+mn-cs"/>
              </a:rPr>
              <a:t> — each additional hour raised a student's likelihood of enrolling by about 9%</a:t>
            </a:r>
          </a:p>
          <a:p>
            <a:pPr lvl="0"/>
            <a:r>
              <a:rPr lang="en-US" sz="1200" b="1" kern="1200" dirty="0">
                <a:solidFill>
                  <a:schemeClr val="tx1"/>
                </a:solidFill>
                <a:effectLst/>
                <a:latin typeface="+mn-lt"/>
                <a:ea typeface="+mn-ea"/>
                <a:cs typeface="+mn-cs"/>
              </a:rPr>
              <a:t>Hours spent on educational field trips</a:t>
            </a:r>
            <a:r>
              <a:rPr lang="en-US" sz="1200" kern="1200" dirty="0">
                <a:solidFill>
                  <a:schemeClr val="tx1"/>
                </a:solidFill>
                <a:effectLst/>
                <a:latin typeface="+mn-lt"/>
                <a:ea typeface="+mn-ea"/>
                <a:cs typeface="+mn-cs"/>
              </a:rPr>
              <a:t> — about +8% per hour</a:t>
            </a:r>
          </a:p>
          <a:p>
            <a:pPr lvl="0"/>
            <a:r>
              <a:rPr lang="en-US" sz="1200" b="1" kern="1200" dirty="0">
                <a:solidFill>
                  <a:schemeClr val="tx1"/>
                </a:solidFill>
                <a:effectLst/>
                <a:latin typeface="+mn-lt"/>
                <a:ea typeface="+mn-ea"/>
                <a:cs typeface="+mn-cs"/>
              </a:rPr>
              <a:t>Hours spent on tutoring/homework assistance</a:t>
            </a:r>
            <a:r>
              <a:rPr lang="en-US" sz="1200" kern="1200" dirty="0">
                <a:solidFill>
                  <a:schemeClr val="tx1"/>
                </a:solidFill>
                <a:effectLst/>
                <a:latin typeface="+mn-lt"/>
                <a:ea typeface="+mn-ea"/>
                <a:cs typeface="+mn-cs"/>
              </a:rPr>
              <a:t> — about +6% per hour</a:t>
            </a:r>
          </a:p>
          <a:p>
            <a:pPr lvl="0"/>
            <a:r>
              <a:rPr lang="en-US" sz="1200" b="1" kern="1200" dirty="0">
                <a:solidFill>
                  <a:schemeClr val="tx1"/>
                </a:solidFill>
                <a:effectLst/>
                <a:latin typeface="+mn-lt"/>
                <a:ea typeface="+mn-ea"/>
                <a:cs typeface="+mn-cs"/>
              </a:rPr>
              <a:t>Average daily attendance</a:t>
            </a:r>
            <a:r>
              <a:rPr lang="en-US" sz="1200" kern="1200" dirty="0">
                <a:solidFill>
                  <a:schemeClr val="tx1"/>
                </a:solidFill>
                <a:effectLst/>
                <a:latin typeface="+mn-lt"/>
                <a:ea typeface="+mn-ea"/>
                <a:cs typeface="+mn-cs"/>
              </a:rPr>
              <a:t> — each 1-point increase in attendance raised the odds of enrolling by about 6%</a:t>
            </a:r>
          </a:p>
          <a:p>
            <a:pPr lvl="0"/>
            <a:endParaRPr lang="en-US" sz="1200" kern="1200" dirty="0">
              <a:solidFill>
                <a:schemeClr val="tx1"/>
              </a:solidFill>
              <a:effectLst/>
              <a:latin typeface="+mn-lt"/>
              <a:ea typeface="+mn-ea"/>
              <a:cs typeface="+mn-cs"/>
            </a:endParaRPr>
          </a:p>
          <a:p>
            <a:pPr lvl="0"/>
            <a:r>
              <a:rPr lang="en-US" sz="1200" i="0" kern="1200" dirty="0">
                <a:solidFill>
                  <a:schemeClr val="tx1"/>
                </a:solidFill>
                <a:effectLst/>
                <a:latin typeface="+mn-lt"/>
                <a:ea typeface="+mn-ea"/>
                <a:cs typeface="+mn-cs"/>
              </a:rPr>
              <a:t>Worth Noting: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Female students were about twice as likely to enroll as male students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And students in special education were about half as likely </a:t>
            </a:r>
          </a:p>
          <a:p>
            <a:pPr lvl="0"/>
            <a:endParaRPr lang="en-US" sz="120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BAAC9FDB-63DB-4B8A-8385-F0DE217C788B}" type="slidenum">
              <a:rPr lang="en-US" smtClean="0"/>
              <a:t>41</a:t>
            </a:fld>
            <a:endParaRPr lang="en-US"/>
          </a:p>
        </p:txBody>
      </p:sp>
    </p:spTree>
    <p:extLst>
      <p:ext uri="{BB962C8B-B14F-4D97-AF65-F5344CB8AC3E}">
        <p14:creationId xmlns:p14="http://schemas.microsoft.com/office/powerpoint/2010/main" val="12587551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0" kern="1200" dirty="0">
                <a:solidFill>
                  <a:schemeClr val="tx1"/>
                </a:solidFill>
                <a:effectLst/>
                <a:latin typeface="+mn-lt"/>
                <a:ea typeface="+mn-ea"/>
                <a:cs typeface="+mn-cs"/>
              </a:rPr>
              <a:t>Significant positive predictors of college persistence once enrolled:</a:t>
            </a:r>
          </a:p>
          <a:p>
            <a:endParaRPr lang="en-US"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Enrolling in a 4-year institution</a:t>
            </a:r>
            <a:r>
              <a:rPr lang="en-US" sz="1200" kern="1200" dirty="0">
                <a:solidFill>
                  <a:schemeClr val="tx1"/>
                </a:solidFill>
                <a:effectLst/>
                <a:latin typeface="+mn-lt"/>
                <a:ea typeface="+mn-ea"/>
                <a:cs typeface="+mn-cs"/>
              </a:rPr>
              <a:t> — students were nearly 5x more likely to persist than those in 2-year programs</a:t>
            </a:r>
          </a:p>
          <a:p>
            <a:pPr lvl="0"/>
            <a:r>
              <a:rPr lang="en-US" sz="1200" b="1" kern="1200" dirty="0">
                <a:solidFill>
                  <a:schemeClr val="tx1"/>
                </a:solidFill>
                <a:effectLst/>
                <a:latin typeface="+mn-lt"/>
                <a:ea typeface="+mn-ea"/>
                <a:cs typeface="+mn-cs"/>
              </a:rPr>
              <a:t>Average daily attendance</a:t>
            </a:r>
            <a:r>
              <a:rPr lang="en-US" sz="1200" kern="1200" dirty="0">
                <a:solidFill>
                  <a:schemeClr val="tx1"/>
                </a:solidFill>
                <a:effectLst/>
                <a:latin typeface="+mn-lt"/>
                <a:ea typeface="+mn-ea"/>
                <a:cs typeface="+mn-cs"/>
              </a:rPr>
              <a:t> (senior year) and </a:t>
            </a:r>
            <a:r>
              <a:rPr lang="en-US" sz="1200" b="1" kern="1200" dirty="0">
                <a:solidFill>
                  <a:schemeClr val="tx1"/>
                </a:solidFill>
                <a:effectLst/>
                <a:latin typeface="+mn-lt"/>
                <a:ea typeface="+mn-ea"/>
                <a:cs typeface="+mn-cs"/>
              </a:rPr>
              <a:t>8th-grade math scores</a:t>
            </a:r>
            <a:r>
              <a:rPr lang="en-US" sz="1200" kern="1200" dirty="0">
                <a:solidFill>
                  <a:schemeClr val="tx1"/>
                </a:solidFill>
                <a:effectLst/>
                <a:latin typeface="+mn-lt"/>
                <a:ea typeface="+mn-ea"/>
                <a:cs typeface="+mn-cs"/>
              </a:rPr>
              <a:t> were also significant positive predictors</a:t>
            </a:r>
          </a:p>
          <a:p>
            <a:endParaRPr lang="en-US" dirty="0"/>
          </a:p>
        </p:txBody>
      </p:sp>
      <p:sp>
        <p:nvSpPr>
          <p:cNvPr id="4" name="Slide Number Placeholder 3"/>
          <p:cNvSpPr>
            <a:spLocks noGrp="1"/>
          </p:cNvSpPr>
          <p:nvPr>
            <p:ph type="sldNum" sz="quarter" idx="5"/>
          </p:nvPr>
        </p:nvSpPr>
        <p:spPr/>
        <p:txBody>
          <a:bodyPr/>
          <a:lstStyle/>
          <a:p>
            <a:fld id="{BAAC9FDB-63DB-4B8A-8385-F0DE217C788B}" type="slidenum">
              <a:rPr lang="en-US" smtClean="0"/>
              <a:t>42</a:t>
            </a:fld>
            <a:endParaRPr lang="en-US"/>
          </a:p>
        </p:txBody>
      </p:sp>
    </p:spTree>
    <p:extLst>
      <p:ext uri="{BB962C8B-B14F-4D97-AF65-F5344CB8AC3E}">
        <p14:creationId xmlns:p14="http://schemas.microsoft.com/office/powerpoint/2010/main" val="6895440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F6C83-1523-5E17-CDD4-846A9E3D87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EBEB38-4E1A-07F5-5DF2-FC0A7810D3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7BAA83-56B6-18EA-4C99-D5C240981D8D}"/>
              </a:ext>
            </a:extLst>
          </p:cNvPr>
          <p:cNvSpPr>
            <a:spLocks noGrp="1"/>
          </p:cNvSpPr>
          <p:nvPr>
            <p:ph type="body" idx="1"/>
          </p:nvPr>
        </p:nvSpPr>
        <p:spPr/>
        <p:txBody>
          <a:bodyPr/>
          <a:lstStyle/>
          <a:p>
            <a:r>
              <a:rPr lang="en-US" sz="1200" b="1" kern="1200" dirty="0">
                <a:solidFill>
                  <a:schemeClr val="tx1"/>
                </a:solidFill>
                <a:effectLst/>
                <a:latin typeface="+mn-lt"/>
                <a:ea typeface="+mn-ea"/>
                <a:cs typeface="+mn-cs"/>
              </a:rPr>
              <a:t>The College &amp; Career Readiness Consortium, otherwise known as CCREC, identified the following activities as having a positive influence on college-going culture:</a:t>
            </a:r>
          </a:p>
          <a:p>
            <a:endParaRPr lang="en-US" sz="1200" b="1"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Structured, sustained </a:t>
            </a:r>
            <a:r>
              <a:rPr lang="en-US" sz="1200" kern="1200" dirty="0">
                <a:solidFill>
                  <a:schemeClr val="tx1"/>
                </a:solidFill>
                <a:effectLst/>
                <a:latin typeface="+mn-lt"/>
                <a:ea typeface="+mn-ea"/>
                <a:cs typeface="+mn-cs"/>
              </a:rPr>
              <a:t>near-peer mentoring- thinking older students, recent college grads- is associated with measurable enrollment gains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One state study found high schools with near-peer mentoring saw about a 4-point increase in college enrollment in year one with an even larger effect size (~6 points) for male students.</a:t>
            </a:r>
          </a:p>
          <a:p>
            <a:pPr marL="457200" lvl="1" indent="0">
              <a:buFont typeface="Arial" panose="020B0604020202020204" pitchFamily="34" charset="0"/>
              <a:buNone/>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Mentoring relationships broadly (not just near-peer) are linked to substantially higher likelihood of college enrollment for students facing opportunity gaps, plus better attendance and more positive attitudes toward school.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GEAR UP-style comprehensive models- thinking advising, mentoring, tutoring, financial aid navigation, parent engagement etc. is linked to gains in readiness, graduation, and enrollment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a:extLst>
              <a:ext uri="{FF2B5EF4-FFF2-40B4-BE49-F238E27FC236}">
                <a16:creationId xmlns:a16="http://schemas.microsoft.com/office/drawing/2014/main" id="{176F17CA-50E7-B029-D369-CE802469547D}"/>
              </a:ext>
            </a:extLst>
          </p:cNvPr>
          <p:cNvSpPr>
            <a:spLocks noGrp="1"/>
          </p:cNvSpPr>
          <p:nvPr>
            <p:ph type="sldNum" sz="quarter" idx="5"/>
          </p:nvPr>
        </p:nvSpPr>
        <p:spPr/>
        <p:txBody>
          <a:bodyPr/>
          <a:lstStyle/>
          <a:p>
            <a:fld id="{BAAC9FDB-63DB-4B8A-8385-F0DE217C788B}" type="slidenum">
              <a:rPr lang="en-US" smtClean="0"/>
              <a:t>43</a:t>
            </a:fld>
            <a:endParaRPr lang="en-US"/>
          </a:p>
        </p:txBody>
      </p:sp>
    </p:spTree>
    <p:extLst>
      <p:ext uri="{BB962C8B-B14F-4D97-AF65-F5344CB8AC3E}">
        <p14:creationId xmlns:p14="http://schemas.microsoft.com/office/powerpoint/2010/main" val="26720915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787509-D339-6B1A-97F1-31D2F8A3DD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0BD147-F9DE-9AB1-7DAD-F976837774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989CC8-0A31-3B12-8DA1-D7E89C2EFEF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And lastly, looking at Hattie’s Visible Learning Effect Sizes (*included because I love his research, and there is a direct correlation between the aim of GEAR UP and its long-term impact on your schools)…</a:t>
            </a:r>
          </a:p>
          <a:p>
            <a:endParaRPr lang="en-US" dirty="0"/>
          </a:p>
          <a:p>
            <a:r>
              <a:rPr lang="en-US" sz="1200" b="0" kern="1200" dirty="0">
                <a:solidFill>
                  <a:schemeClr val="tx1"/>
                </a:solidFill>
                <a:effectLst/>
                <a:latin typeface="+mn-lt"/>
                <a:ea typeface="+mn-ea"/>
                <a:cs typeface="+mn-cs"/>
              </a:rPr>
              <a:t>Here, anything with an effect size above 0.40 is considered to have an above-average influence on outcomes.</a:t>
            </a:r>
            <a:endParaRPr lang="en-US" b="0" dirty="0"/>
          </a:p>
        </p:txBody>
      </p:sp>
      <p:sp>
        <p:nvSpPr>
          <p:cNvPr id="4" name="Slide Number Placeholder 3">
            <a:extLst>
              <a:ext uri="{FF2B5EF4-FFF2-40B4-BE49-F238E27FC236}">
                <a16:creationId xmlns:a16="http://schemas.microsoft.com/office/drawing/2014/main" id="{704F9231-D237-3E7E-A0C8-F2A04BA12193}"/>
              </a:ext>
            </a:extLst>
          </p:cNvPr>
          <p:cNvSpPr>
            <a:spLocks noGrp="1"/>
          </p:cNvSpPr>
          <p:nvPr>
            <p:ph type="sldNum" sz="quarter" idx="5"/>
          </p:nvPr>
        </p:nvSpPr>
        <p:spPr/>
        <p:txBody>
          <a:bodyPr/>
          <a:lstStyle/>
          <a:p>
            <a:fld id="{BAAC9FDB-63DB-4B8A-8385-F0DE217C788B}" type="slidenum">
              <a:rPr lang="en-US" smtClean="0"/>
              <a:t>44</a:t>
            </a:fld>
            <a:endParaRPr lang="en-US"/>
          </a:p>
        </p:txBody>
      </p:sp>
    </p:spTree>
    <p:extLst>
      <p:ext uri="{BB962C8B-B14F-4D97-AF65-F5344CB8AC3E}">
        <p14:creationId xmlns:p14="http://schemas.microsoft.com/office/powerpoint/2010/main" val="2954568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Hattie:</a:t>
            </a:r>
          </a:p>
          <a:p>
            <a:endParaRPr lang="en-US" dirty="0"/>
          </a:p>
          <a:p>
            <a:pPr marL="171450" indent="-171450">
              <a:buFont typeface="Arial" panose="020B0604020202020204" pitchFamily="34" charset="0"/>
              <a:buChar char="•"/>
            </a:pPr>
            <a:r>
              <a:rPr lang="en-US" dirty="0"/>
              <a:t>Collective Teacher Efficacy, or in other words, staff’s shared belief they can affect outcomes has 1.57 effect size</a:t>
            </a:r>
          </a:p>
          <a:p>
            <a:pPr marL="171450" indent="-171450">
              <a:buFont typeface="Arial" panose="020B0604020202020204" pitchFamily="34" charset="0"/>
              <a:buChar char="•"/>
            </a:pPr>
            <a:r>
              <a:rPr lang="en-US" dirty="0"/>
              <a:t>Teacher Credibility: .90 effect size</a:t>
            </a:r>
          </a:p>
          <a:p>
            <a:pPr marL="171450" indent="-171450">
              <a:buFont typeface="Arial" panose="020B0604020202020204" pitchFamily="34" charset="0"/>
              <a:buChar char="•"/>
            </a:pPr>
            <a:r>
              <a:rPr lang="en-US" dirty="0"/>
              <a:t>Students’ Self Efficacy- a student’s belief in their own capability- has a .92 effect size.  Thinking activities that build students’ confidence/sense of self v. information delivery</a:t>
            </a:r>
          </a:p>
          <a:p>
            <a:pPr marL="171450" indent="-171450">
              <a:buFont typeface="Arial" panose="020B0604020202020204" pitchFamily="34" charset="0"/>
              <a:buChar char="•"/>
            </a:pPr>
            <a:r>
              <a:rPr lang="en-US" dirty="0"/>
              <a:t>Student/Teacher Relationships has an effect size of .72- Thinking of the student survey data point that reveals their perception of staff support/belief in their abilities.</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And the last data point here, reaffirming the impact of mentor/mentee relationships- structured peer-teaching has a 1.20 effect size. </a:t>
            </a:r>
          </a:p>
          <a:p>
            <a:endParaRPr lang="en-US" dirty="0"/>
          </a:p>
        </p:txBody>
      </p:sp>
      <p:sp>
        <p:nvSpPr>
          <p:cNvPr id="4" name="Slide Number Placeholder 3"/>
          <p:cNvSpPr>
            <a:spLocks noGrp="1"/>
          </p:cNvSpPr>
          <p:nvPr>
            <p:ph type="sldNum" sz="quarter" idx="5"/>
          </p:nvPr>
        </p:nvSpPr>
        <p:spPr/>
        <p:txBody>
          <a:bodyPr/>
          <a:lstStyle/>
          <a:p>
            <a:fld id="{BAAC9FDB-63DB-4B8A-8385-F0DE217C788B}" type="slidenum">
              <a:rPr lang="en-US" smtClean="0"/>
              <a:t>45</a:t>
            </a:fld>
            <a:endParaRPr lang="en-US"/>
          </a:p>
        </p:txBody>
      </p:sp>
    </p:spTree>
    <p:extLst>
      <p:ext uri="{BB962C8B-B14F-4D97-AF65-F5344CB8AC3E}">
        <p14:creationId xmlns:p14="http://schemas.microsoft.com/office/powerpoint/2010/main" val="22613979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13F5E-B608-00FD-E274-DDF725AE68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817E98-7ED4-E791-7E73-15402B25B1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C0D475-D800-68FE-631A-3C56A4D2A9D9}"/>
              </a:ext>
            </a:extLst>
          </p:cNvPr>
          <p:cNvSpPr>
            <a:spLocks noGrp="1"/>
          </p:cNvSpPr>
          <p:nvPr>
            <p:ph type="body" idx="1"/>
          </p:nvPr>
        </p:nvSpPr>
        <p:spPr/>
        <p:txBody>
          <a:bodyPr/>
          <a:lstStyle/>
          <a:p>
            <a:r>
              <a:rPr lang="en-US" dirty="0"/>
              <a:t>So now that we have seen the research, as a school team, we are going to revisit our top five…  </a:t>
            </a:r>
          </a:p>
        </p:txBody>
      </p:sp>
      <p:sp>
        <p:nvSpPr>
          <p:cNvPr id="4" name="Slide Number Placeholder 3">
            <a:extLst>
              <a:ext uri="{FF2B5EF4-FFF2-40B4-BE49-F238E27FC236}">
                <a16:creationId xmlns:a16="http://schemas.microsoft.com/office/drawing/2014/main" id="{2DCA8566-9233-3A17-C930-5904FC8B4286}"/>
              </a:ext>
            </a:extLst>
          </p:cNvPr>
          <p:cNvSpPr>
            <a:spLocks noGrp="1"/>
          </p:cNvSpPr>
          <p:nvPr>
            <p:ph type="sldNum" sz="quarter" idx="5"/>
          </p:nvPr>
        </p:nvSpPr>
        <p:spPr/>
        <p:txBody>
          <a:bodyPr/>
          <a:lstStyle/>
          <a:p>
            <a:fld id="{BAAC9FDB-63DB-4B8A-8385-F0DE217C788B}" type="slidenum">
              <a:rPr lang="en-US" smtClean="0"/>
              <a:t>46</a:t>
            </a:fld>
            <a:endParaRPr lang="en-US"/>
          </a:p>
        </p:txBody>
      </p:sp>
    </p:spTree>
    <p:extLst>
      <p:ext uri="{BB962C8B-B14F-4D97-AF65-F5344CB8AC3E}">
        <p14:creationId xmlns:p14="http://schemas.microsoft.com/office/powerpoint/2010/main" val="40029048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B997E-60B1-ACFC-EB55-F6E4BE274F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44F850-CDB0-FD04-3C62-69C03B33F7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BD7B76-FD00-B8FE-1209-B48560B661DC}"/>
              </a:ext>
            </a:extLst>
          </p:cNvPr>
          <p:cNvSpPr>
            <a:spLocks noGrp="1"/>
          </p:cNvSpPr>
          <p:nvPr>
            <p:ph type="body" idx="1"/>
          </p:nvPr>
        </p:nvSpPr>
        <p:spPr/>
        <p:txBody>
          <a:bodyPr/>
          <a:lstStyle/>
          <a:p>
            <a:r>
              <a:rPr lang="en-US" dirty="0"/>
              <a:t>Please take about 10 minutes to discuss the following:</a:t>
            </a:r>
          </a:p>
          <a:p>
            <a:endParaRPr lang="en-US" dirty="0"/>
          </a:p>
          <a:p>
            <a:pPr marL="171450" indent="-171450">
              <a:buFont typeface="Arial" panose="020B0604020202020204" pitchFamily="34" charset="0"/>
              <a:buChar char="•"/>
            </a:pPr>
            <a:r>
              <a:rPr lang="en-US" sz="1200" dirty="0"/>
              <a:t>How/where do your identified top 5 align with the research? Where does it diverge?</a:t>
            </a:r>
          </a:p>
          <a:p>
            <a:pPr marL="171450" indent="-171450">
              <a:buFont typeface="Arial" panose="020B0604020202020204" pitchFamily="34" charset="0"/>
              <a:buChar char="•"/>
            </a:pPr>
            <a:r>
              <a:rPr lang="en-US" sz="1200" dirty="0"/>
              <a:t>If it diverges, do you want to keep it on your list? What does that tell you about your community?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As a school, is there anything you are doing well that </a:t>
            </a:r>
            <a:r>
              <a:rPr lang="en-US" sz="1200" b="1" i="1" dirty="0"/>
              <a:t>isn’t</a:t>
            </a:r>
            <a:r>
              <a:rPr lang="en-US" sz="1200" dirty="0"/>
              <a:t> reflected in your GEAR UP plan, but you feel is positively impacting your college-going culture? </a:t>
            </a:r>
            <a:r>
              <a:rPr lang="en-US" sz="1200" b="1" i="1" dirty="0"/>
              <a:t>If so, add to your list.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Moving into the final years of the grant, where do you want to prioritize your sustainability efforts </a:t>
            </a:r>
            <a:r>
              <a:rPr lang="en-US" sz="1200" b="1" dirty="0"/>
              <a:t>(*)</a:t>
            </a:r>
            <a:r>
              <a:rPr lang="en-US" sz="1200" dirty="0"/>
              <a:t>?  What might you want to add/emphasize for Years 5-7? </a:t>
            </a:r>
            <a:r>
              <a:rPr lang="en-US" sz="1200" b="1" i="1" dirty="0"/>
              <a:t>Add to your list. </a:t>
            </a:r>
            <a:r>
              <a:rPr lang="en-US" sz="1200" i="1" dirty="0"/>
              <a:t>  </a:t>
            </a:r>
          </a:p>
          <a:p>
            <a:endParaRPr lang="en-US" dirty="0"/>
          </a:p>
          <a:p>
            <a:r>
              <a:rPr lang="en-US" dirty="0"/>
              <a:t>After you have had a chance to refine your list, we will have the opportunity to hear what others are thinking, but for now,10 minutes on the clock. </a:t>
            </a:r>
          </a:p>
        </p:txBody>
      </p:sp>
      <p:sp>
        <p:nvSpPr>
          <p:cNvPr id="4" name="Slide Number Placeholder 3">
            <a:extLst>
              <a:ext uri="{FF2B5EF4-FFF2-40B4-BE49-F238E27FC236}">
                <a16:creationId xmlns:a16="http://schemas.microsoft.com/office/drawing/2014/main" id="{FB4E2D2B-EA58-2D4A-E546-57B043CD067E}"/>
              </a:ext>
            </a:extLst>
          </p:cNvPr>
          <p:cNvSpPr>
            <a:spLocks noGrp="1"/>
          </p:cNvSpPr>
          <p:nvPr>
            <p:ph type="sldNum" sz="quarter" idx="5"/>
          </p:nvPr>
        </p:nvSpPr>
        <p:spPr/>
        <p:txBody>
          <a:bodyPr/>
          <a:lstStyle/>
          <a:p>
            <a:fld id="{BAAC9FDB-63DB-4B8A-8385-F0DE217C788B}" type="slidenum">
              <a:rPr lang="en-US" smtClean="0"/>
              <a:t>47</a:t>
            </a:fld>
            <a:endParaRPr lang="en-US"/>
          </a:p>
        </p:txBody>
      </p:sp>
    </p:spTree>
    <p:extLst>
      <p:ext uri="{BB962C8B-B14F-4D97-AF65-F5344CB8AC3E}">
        <p14:creationId xmlns:p14="http://schemas.microsoft.com/office/powerpoint/2010/main" val="1312383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a:t>Now that you have refined your own lists, we wanted to give you an opportunity to connect with the other schools in the room.  With attention to time, we will only have two rounds, so divide and conquer among your school teams.</a:t>
            </a:r>
          </a:p>
          <a:p>
            <a:endParaRPr lang="en-US" sz="2000" dirty="0"/>
          </a:p>
          <a:p>
            <a:r>
              <a:rPr lang="en-US" sz="2000" b="1" dirty="0"/>
              <a:t>Format:</a:t>
            </a:r>
          </a:p>
          <a:p>
            <a:pPr marL="171450" indent="-171450">
              <a:buFont typeface="Arial" panose="020B0604020202020204" pitchFamily="34" charset="0"/>
              <a:buChar char="•"/>
            </a:pPr>
            <a:r>
              <a:rPr lang="en-US" sz="2000" dirty="0"/>
              <a:t>Assign one person to stay at your table (*They will be the ‘host’ for both rotations)</a:t>
            </a:r>
          </a:p>
          <a:p>
            <a:pPr marL="171450" indent="-171450">
              <a:buFont typeface="Arial" panose="020B0604020202020204" pitchFamily="34" charset="0"/>
              <a:buChar char="•"/>
            </a:pPr>
            <a:r>
              <a:rPr lang="en-US" sz="2000" dirty="0"/>
              <a:t>All other team members will travel to a new school where the ‘host’ will share:</a:t>
            </a:r>
          </a:p>
          <a:p>
            <a:pPr marL="628650" lvl="1" indent="-171450">
              <a:buFont typeface="Arial" panose="020B0604020202020204" pitchFamily="34" charset="0"/>
              <a:buChar char="•"/>
            </a:pPr>
            <a:r>
              <a:rPr lang="en-US" sz="2000" dirty="0"/>
              <a:t>Their list of priorities?</a:t>
            </a:r>
          </a:p>
          <a:p>
            <a:pPr marL="628650" lvl="1" indent="-171450">
              <a:buFont typeface="Arial" panose="020B0604020202020204" pitchFamily="34" charset="0"/>
              <a:buChar char="•"/>
            </a:pPr>
            <a:r>
              <a:rPr lang="en-US" sz="2000" dirty="0"/>
              <a:t>Their selection/impact criteria?</a:t>
            </a:r>
          </a:p>
          <a:p>
            <a:pPr marL="628650" lvl="1" indent="-171450">
              <a:buFont typeface="Arial" panose="020B0604020202020204" pitchFamily="34" charset="0"/>
              <a:buChar char="•"/>
            </a:pPr>
            <a:r>
              <a:rPr lang="en-US" sz="2000" dirty="0"/>
              <a:t>Where they plan to prioritize sustainability?</a:t>
            </a:r>
          </a:p>
          <a:p>
            <a:pPr marL="628650" lvl="1" indent="-171450">
              <a:buFont typeface="Arial" panose="020B0604020202020204" pitchFamily="34" charset="0"/>
              <a:buChar char="•"/>
            </a:pPr>
            <a:r>
              <a:rPr lang="en-US" sz="2000" dirty="0"/>
              <a:t>Answer any questions…</a:t>
            </a:r>
          </a:p>
          <a:p>
            <a:pPr marL="628650" lvl="1" indent="-171450">
              <a:buFont typeface="Arial" panose="020B0604020202020204" pitchFamily="34" charset="0"/>
              <a:buChar char="•"/>
            </a:pPr>
            <a:endParaRPr lang="en-US" sz="2000" dirty="0"/>
          </a:p>
          <a:p>
            <a:pPr marL="628650" lvl="1" indent="-171450">
              <a:buFont typeface="Arial" panose="020B0604020202020204" pitchFamily="34" charset="0"/>
              <a:buChar char="•"/>
            </a:pPr>
            <a:r>
              <a:rPr lang="en-US" sz="2000" dirty="0"/>
              <a:t>Rounds will last approximately 8 minutes, and then we will reconvene…</a:t>
            </a:r>
          </a:p>
          <a:p>
            <a:pPr marL="457200" lvl="1" indent="0">
              <a:buFont typeface="Arial" panose="020B0604020202020204" pitchFamily="34" charset="0"/>
              <a:buNone/>
            </a:pPr>
            <a:endParaRPr lang="en-US" sz="2000" dirty="0"/>
          </a:p>
          <a:p>
            <a:pPr marL="457200" lvl="1" indent="0">
              <a:buFont typeface="Arial" panose="020B0604020202020204" pitchFamily="34" charset="0"/>
              <a:buNone/>
            </a:pPr>
            <a:endParaRPr lang="en-US" sz="2000" dirty="0"/>
          </a:p>
          <a:p>
            <a:endParaRPr lang="en-US" dirty="0"/>
          </a:p>
        </p:txBody>
      </p:sp>
      <p:sp>
        <p:nvSpPr>
          <p:cNvPr id="4" name="Slide Number Placeholder 3"/>
          <p:cNvSpPr>
            <a:spLocks noGrp="1"/>
          </p:cNvSpPr>
          <p:nvPr>
            <p:ph type="sldNum" sz="quarter" idx="5"/>
          </p:nvPr>
        </p:nvSpPr>
        <p:spPr/>
        <p:txBody>
          <a:bodyPr/>
          <a:lstStyle/>
          <a:p>
            <a:fld id="{BAAC9FDB-63DB-4B8A-8385-F0DE217C788B}" type="slidenum">
              <a:rPr lang="en-US" smtClean="0"/>
              <a:t>48</a:t>
            </a:fld>
            <a:endParaRPr lang="en-US"/>
          </a:p>
        </p:txBody>
      </p:sp>
    </p:spTree>
    <p:extLst>
      <p:ext uri="{BB962C8B-B14F-4D97-AF65-F5344CB8AC3E}">
        <p14:creationId xmlns:p14="http://schemas.microsoft.com/office/powerpoint/2010/main" val="38441067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B9C1A8-81F2-9D04-A372-C3CE7CB5C8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91BB59-70A4-DF34-B327-C867FDA2A4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FA6031-CA87-6309-862D-776ECC8B37E3}"/>
              </a:ext>
            </a:extLst>
          </p:cNvPr>
          <p:cNvSpPr>
            <a:spLocks noGrp="1"/>
          </p:cNvSpPr>
          <p:nvPr>
            <p:ph type="body" idx="1"/>
          </p:nvPr>
        </p:nvSpPr>
        <p:spPr/>
        <p:txBody>
          <a:bodyPr/>
          <a:lstStyle/>
          <a:p>
            <a:pPr marL="457200" lvl="1" indent="0">
              <a:buFont typeface="Arial" panose="020B0604020202020204" pitchFamily="34" charset="0"/>
              <a:buNone/>
            </a:pPr>
            <a:r>
              <a:rPr lang="en-US" sz="2000" dirty="0"/>
              <a:t>As members return to their school teams, what is one key takeaway?  Something you might add to your list?  Something you hadn’t considered in your conversation?  A new idea?  A refinement?</a:t>
            </a:r>
          </a:p>
          <a:p>
            <a:pPr marL="457200" lvl="1" indent="0">
              <a:buFont typeface="Arial" panose="020B0604020202020204" pitchFamily="34" charset="0"/>
              <a:buNone/>
            </a:pPr>
            <a:endParaRPr lang="en-US" sz="2000" dirty="0"/>
          </a:p>
          <a:p>
            <a:pPr marL="457200" lvl="1" indent="0">
              <a:buFont typeface="Arial" panose="020B0604020202020204" pitchFamily="34" charset="0"/>
              <a:buNone/>
            </a:pPr>
            <a:r>
              <a:rPr lang="en-US" sz="2000" dirty="0"/>
              <a:t>And then, being intentional about our efforts, as a team decide on one activity you can commit to sustaining next year without the use of GEAR UP Funds?  Write your school and Activity Name, and then we will come around to collect these.</a:t>
            </a:r>
            <a:endParaRPr lang="en-US" dirty="0"/>
          </a:p>
        </p:txBody>
      </p:sp>
      <p:sp>
        <p:nvSpPr>
          <p:cNvPr id="4" name="Slide Number Placeholder 3">
            <a:extLst>
              <a:ext uri="{FF2B5EF4-FFF2-40B4-BE49-F238E27FC236}">
                <a16:creationId xmlns:a16="http://schemas.microsoft.com/office/drawing/2014/main" id="{B7D080F0-C803-2868-3AE1-5A2157D4942E}"/>
              </a:ext>
            </a:extLst>
          </p:cNvPr>
          <p:cNvSpPr>
            <a:spLocks noGrp="1"/>
          </p:cNvSpPr>
          <p:nvPr>
            <p:ph type="sldNum" sz="quarter" idx="5"/>
          </p:nvPr>
        </p:nvSpPr>
        <p:spPr/>
        <p:txBody>
          <a:bodyPr/>
          <a:lstStyle/>
          <a:p>
            <a:fld id="{BAAC9FDB-63DB-4B8A-8385-F0DE217C788B}" type="slidenum">
              <a:rPr lang="en-US" smtClean="0"/>
              <a:t>49</a:t>
            </a:fld>
            <a:endParaRPr lang="en-US"/>
          </a:p>
        </p:txBody>
      </p:sp>
    </p:spTree>
    <p:extLst>
      <p:ext uri="{BB962C8B-B14F-4D97-AF65-F5344CB8AC3E}">
        <p14:creationId xmlns:p14="http://schemas.microsoft.com/office/powerpoint/2010/main" val="137731036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look back through your Plan Crosswalks, on the final page you will see an inventory of existing partners.  Please note, this is not a comprehensive list of all school partnerships, so there is an ‘Other’ section </a:t>
            </a:r>
            <a:r>
              <a:rPr lang="en-US" sz="1200" kern="1200" dirty="0">
                <a:solidFill>
                  <a:schemeClr val="tx1"/>
                </a:solidFill>
                <a:effectLst/>
                <a:latin typeface="+mn-lt"/>
                <a:ea typeface="+mn-ea"/>
                <a:cs typeface="+mn-cs"/>
              </a:rPr>
              <a:t>for any you would like to add or include in today’s conversation. </a:t>
            </a:r>
            <a:endParaRPr lang="en-US" dirty="0"/>
          </a:p>
          <a:p>
            <a:endParaRPr lang="en-US" dirty="0"/>
          </a:p>
          <a:p>
            <a:r>
              <a:rPr lang="en-US" dirty="0"/>
              <a:t>Again, with an eye toward sustainability, we know some activities can be built into our building budgets, but others may lean on these relationships/programs/people after grant funding ends, so as we start our conversation, it is worth reflecting on what is happening now. </a:t>
            </a:r>
          </a:p>
        </p:txBody>
      </p:sp>
      <p:sp>
        <p:nvSpPr>
          <p:cNvPr id="4" name="Slide Number Placeholder 3"/>
          <p:cNvSpPr>
            <a:spLocks noGrp="1"/>
          </p:cNvSpPr>
          <p:nvPr>
            <p:ph type="sldNum" sz="quarter" idx="5"/>
          </p:nvPr>
        </p:nvSpPr>
        <p:spPr/>
        <p:txBody>
          <a:bodyPr/>
          <a:lstStyle/>
          <a:p>
            <a:fld id="{BAAC9FDB-63DB-4B8A-8385-F0DE217C788B}" type="slidenum">
              <a:rPr lang="en-US" smtClean="0"/>
              <a:t>50</a:t>
            </a:fld>
            <a:endParaRPr lang="en-US"/>
          </a:p>
        </p:txBody>
      </p:sp>
    </p:spTree>
    <p:extLst>
      <p:ext uri="{BB962C8B-B14F-4D97-AF65-F5344CB8AC3E}">
        <p14:creationId xmlns:p14="http://schemas.microsoft.com/office/powerpoint/2010/main" val="2085334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A4879-F61B-66C9-DB76-B35F9540F3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6CC4B0-9703-FFE5-00B7-40D6C6CC72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4D1CF0-A141-3AE1-DB3C-8DCD67862327}"/>
              </a:ext>
            </a:extLst>
          </p:cNvPr>
          <p:cNvSpPr>
            <a:spLocks noGrp="1"/>
          </p:cNvSpPr>
          <p:nvPr>
            <p:ph type="body" idx="1"/>
          </p:nvPr>
        </p:nvSpPr>
        <p:spPr/>
        <p:txBody>
          <a:bodyPr/>
          <a:lstStyle/>
          <a:p>
            <a:r>
              <a:rPr lang="en-US" dirty="0"/>
              <a:t>Discussion Questions: </a:t>
            </a:r>
          </a:p>
          <a:p>
            <a:endParaRPr lang="en-US" dirty="0"/>
          </a:p>
          <a:p>
            <a:pPr lvl="0"/>
            <a:r>
              <a:rPr lang="en-US" sz="1200" kern="1200" dirty="0">
                <a:solidFill>
                  <a:schemeClr val="tx1"/>
                </a:solidFill>
                <a:effectLst/>
                <a:latin typeface="+mn-lt"/>
                <a:ea typeface="+mn-ea"/>
                <a:cs typeface="+mn-cs"/>
              </a:rPr>
              <a:t>Of the partners on your list, which relationships are genuinely active and mutually beneficial right now — not just on paper?</a:t>
            </a:r>
          </a:p>
          <a:p>
            <a:pPr lvl="0"/>
            <a:r>
              <a:rPr lang="en-US" sz="1200" kern="1200" dirty="0">
                <a:solidFill>
                  <a:schemeClr val="tx1"/>
                </a:solidFill>
                <a:effectLst/>
                <a:latin typeface="+mn-lt"/>
                <a:ea typeface="+mn-ea"/>
                <a:cs typeface="+mn-cs"/>
              </a:rPr>
              <a:t>Are there partnerships that started strong but have faded? What would it realistically take to reactivate one of them?</a:t>
            </a:r>
          </a:p>
          <a:p>
            <a:pPr lvl="0"/>
            <a:r>
              <a:rPr lang="en-US" sz="1200" kern="1200" dirty="0">
                <a:solidFill>
                  <a:schemeClr val="tx1"/>
                </a:solidFill>
                <a:effectLst/>
                <a:latin typeface="+mn-lt"/>
                <a:ea typeface="+mn-ea"/>
                <a:cs typeface="+mn-cs"/>
              </a:rPr>
              <a:t>Where do you see room to </a:t>
            </a:r>
            <a:r>
              <a:rPr lang="en-US" sz="1200" i="1" kern="1200" dirty="0">
                <a:solidFill>
                  <a:schemeClr val="tx1"/>
                </a:solidFill>
                <a:effectLst/>
                <a:latin typeface="+mn-lt"/>
                <a:ea typeface="+mn-ea"/>
                <a:cs typeface="+mn-cs"/>
              </a:rPr>
              <a:t>deepen</a:t>
            </a:r>
            <a:r>
              <a:rPr lang="en-US" sz="1200" kern="1200" dirty="0">
                <a:solidFill>
                  <a:schemeClr val="tx1"/>
                </a:solidFill>
                <a:effectLst/>
                <a:latin typeface="+mn-lt"/>
                <a:ea typeface="+mn-ea"/>
                <a:cs typeface="+mn-cs"/>
              </a:rPr>
              <a:t> rather than just maintain a partnership — for example, moving from a one-time guest speaker to a structured internship or job-shadow pipeline, or from in-kind support to an actual funding commitment?</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Code as you go…</a:t>
            </a:r>
          </a:p>
          <a:p>
            <a:endParaRPr lang="en-US" dirty="0"/>
          </a:p>
        </p:txBody>
      </p:sp>
      <p:sp>
        <p:nvSpPr>
          <p:cNvPr id="4" name="Slide Number Placeholder 3">
            <a:extLst>
              <a:ext uri="{FF2B5EF4-FFF2-40B4-BE49-F238E27FC236}">
                <a16:creationId xmlns:a16="http://schemas.microsoft.com/office/drawing/2014/main" id="{CAEB12D0-FD0D-90A7-B389-2D1B737B01F4}"/>
              </a:ext>
            </a:extLst>
          </p:cNvPr>
          <p:cNvSpPr>
            <a:spLocks noGrp="1"/>
          </p:cNvSpPr>
          <p:nvPr>
            <p:ph type="sldNum" sz="quarter" idx="5"/>
          </p:nvPr>
        </p:nvSpPr>
        <p:spPr/>
        <p:txBody>
          <a:bodyPr/>
          <a:lstStyle/>
          <a:p>
            <a:fld id="{BAAC9FDB-63DB-4B8A-8385-F0DE217C788B}" type="slidenum">
              <a:rPr lang="en-US" smtClean="0"/>
              <a:t>51</a:t>
            </a:fld>
            <a:endParaRPr lang="en-US"/>
          </a:p>
        </p:txBody>
      </p:sp>
    </p:spTree>
    <p:extLst>
      <p:ext uri="{BB962C8B-B14F-4D97-AF65-F5344CB8AC3E}">
        <p14:creationId xmlns:p14="http://schemas.microsoft.com/office/powerpoint/2010/main" val="251469576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all know time is a limited commodity, and we don’t often have the luxury to explore what else is out there.</a:t>
            </a:r>
          </a:p>
          <a:p>
            <a:endParaRPr lang="en-US" dirty="0"/>
          </a:p>
          <a:p>
            <a:r>
              <a:rPr lang="en-US" dirty="0"/>
              <a:t>For that reason, we wanted to dedicate some time today to explore/research ideas for New Partnerships in your town, in your community, potentially even in your general region. </a:t>
            </a:r>
          </a:p>
          <a:p>
            <a:endParaRPr lang="en-US" dirty="0"/>
          </a:p>
          <a:p>
            <a:r>
              <a:rPr lang="en-US" dirty="0"/>
              <a:t>Listed here are some general categories for exploring.  Take a quick minute to review what’s here, and if you can think of any to add to the list, let’s get them up here.</a:t>
            </a:r>
          </a:p>
        </p:txBody>
      </p:sp>
      <p:sp>
        <p:nvSpPr>
          <p:cNvPr id="4" name="Slide Number Placeholder 3"/>
          <p:cNvSpPr>
            <a:spLocks noGrp="1"/>
          </p:cNvSpPr>
          <p:nvPr>
            <p:ph type="sldNum" sz="quarter" idx="5"/>
          </p:nvPr>
        </p:nvSpPr>
        <p:spPr/>
        <p:txBody>
          <a:bodyPr/>
          <a:lstStyle/>
          <a:p>
            <a:fld id="{BAAC9FDB-63DB-4B8A-8385-F0DE217C788B}" type="slidenum">
              <a:rPr lang="en-US" smtClean="0"/>
              <a:t>52</a:t>
            </a:fld>
            <a:endParaRPr lang="en-US"/>
          </a:p>
        </p:txBody>
      </p:sp>
    </p:spTree>
    <p:extLst>
      <p:ext uri="{BB962C8B-B14F-4D97-AF65-F5344CB8AC3E}">
        <p14:creationId xmlns:p14="http://schemas.microsoft.com/office/powerpoint/2010/main" val="10963745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next 30 minutes or so, decide with your team how you want to tackle this list.</a:t>
            </a:r>
          </a:p>
          <a:p>
            <a:endParaRPr lang="en-US" dirty="0"/>
          </a:p>
          <a:p>
            <a:r>
              <a:rPr lang="en-US" dirty="0"/>
              <a:t>I’ve put up some guiding research questions for you, but ultimately your goal is to take this time to see what kind of new/innovative partnerships might be available to you and then, develop an action plan for prioritizing/taking next steps.</a:t>
            </a:r>
          </a:p>
          <a:p>
            <a:endParaRPr lang="en-US" dirty="0"/>
          </a:p>
          <a:p>
            <a:r>
              <a:rPr lang="en-US" dirty="0"/>
              <a:t>By the end of the 30 minutes, I would like each team to have identified one, specific, innovative partnership idea you want to pursue when you walk out of the room today with a basic action plan you are going to share with the whole group.</a:t>
            </a:r>
          </a:p>
          <a:p>
            <a:endParaRPr lang="en-US" dirty="0"/>
          </a:p>
          <a:p>
            <a:r>
              <a:rPr lang="en-US" dirty="0"/>
              <a:t>*Come back together- round robin share out.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Each team shares their one innovative partnership idea in </a:t>
            </a:r>
            <a:r>
              <a:rPr lang="en-US" sz="1200" b="1" kern="1200" dirty="0">
                <a:solidFill>
                  <a:schemeClr val="tx1"/>
                </a:solidFill>
                <a:effectLst/>
                <a:latin typeface="+mn-lt"/>
                <a:ea typeface="+mn-ea"/>
                <a:cs typeface="+mn-cs"/>
              </a:rPr>
              <a:t>60 seconds or less</a:t>
            </a:r>
            <a:r>
              <a:rPr lang="en-US" sz="1200" kern="1200" dirty="0">
                <a:solidFill>
                  <a:schemeClr val="tx1"/>
                </a:solidFill>
                <a:effectLst/>
                <a:latin typeface="+mn-lt"/>
                <a:ea typeface="+mn-ea"/>
                <a:cs typeface="+mn-cs"/>
              </a:rPr>
              <a:t> — no discussion, just share and move on. Consider having someone jot these on a shared doc/chart paper so every school leaves with the full list, not just their own idea.</a:t>
            </a:r>
          </a:p>
          <a:p>
            <a:endParaRPr lang="en-US" dirty="0"/>
          </a:p>
        </p:txBody>
      </p:sp>
      <p:sp>
        <p:nvSpPr>
          <p:cNvPr id="4" name="Slide Number Placeholder 3"/>
          <p:cNvSpPr>
            <a:spLocks noGrp="1"/>
          </p:cNvSpPr>
          <p:nvPr>
            <p:ph type="sldNum" sz="quarter" idx="5"/>
          </p:nvPr>
        </p:nvSpPr>
        <p:spPr/>
        <p:txBody>
          <a:bodyPr/>
          <a:lstStyle/>
          <a:p>
            <a:fld id="{BAAC9FDB-63DB-4B8A-8385-F0DE217C788B}" type="slidenum">
              <a:rPr lang="en-US" smtClean="0"/>
              <a:t>53</a:t>
            </a:fld>
            <a:endParaRPr lang="en-US"/>
          </a:p>
        </p:txBody>
      </p:sp>
    </p:spTree>
    <p:extLst>
      <p:ext uri="{BB962C8B-B14F-4D97-AF65-F5344CB8AC3E}">
        <p14:creationId xmlns:p14="http://schemas.microsoft.com/office/powerpoint/2010/main" val="35162085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Looking ahead to the Planning Retreat, this year each school’s Promising Practice will center on your school’s innovative partnership idea.  Ideally, it is the one you shared with the group today, but if that falls flat, we are asking that you find and pursue one where you can find success.  There will be more instruction around that to come, but for our GEAR UP Coordinators, that is your HW… to bring idea into fruition for meaningful gains/sustainability over time.</a:t>
            </a:r>
          </a:p>
        </p:txBody>
      </p:sp>
      <p:sp>
        <p:nvSpPr>
          <p:cNvPr id="4" name="Slide Number Placeholder 3"/>
          <p:cNvSpPr>
            <a:spLocks noGrp="1"/>
          </p:cNvSpPr>
          <p:nvPr>
            <p:ph type="sldNum" sz="quarter" idx="5"/>
          </p:nvPr>
        </p:nvSpPr>
        <p:spPr/>
        <p:txBody>
          <a:bodyPr/>
          <a:lstStyle/>
          <a:p>
            <a:fld id="{BAAC9FDB-63DB-4B8A-8385-F0DE217C788B}" type="slidenum">
              <a:rPr lang="en-US" smtClean="0"/>
              <a:t>54</a:t>
            </a:fld>
            <a:endParaRPr lang="en-US"/>
          </a:p>
        </p:txBody>
      </p:sp>
    </p:spTree>
    <p:extLst>
      <p:ext uri="{BB962C8B-B14F-4D97-AF65-F5344CB8AC3E}">
        <p14:creationId xmlns:p14="http://schemas.microsoft.com/office/powerpoint/2010/main" val="21582900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a:t>
            </a:r>
          </a:p>
          <a:p>
            <a:endParaRPr lang="en-US" dirty="0"/>
          </a:p>
          <a:p>
            <a:r>
              <a:rPr lang="en-US" dirty="0"/>
              <a:t>On your chart paper:</a:t>
            </a:r>
            <a:br>
              <a:rPr lang="en-US" dirty="0"/>
            </a:br>
            <a:br>
              <a:rPr lang="en-US" dirty="0"/>
            </a:br>
            <a:r>
              <a:rPr lang="en-US" dirty="0"/>
              <a:t>As a team, write one word to summarize how you feel about sustainability planning?</a:t>
            </a:r>
            <a:br>
              <a:rPr lang="en-US" dirty="0"/>
            </a:br>
            <a:br>
              <a:rPr lang="en-US" dirty="0"/>
            </a:br>
            <a:r>
              <a:rPr lang="en-US" dirty="0"/>
              <a:t>Based on our work together today, commit to one concrete action step your team will take in the next month.</a:t>
            </a:r>
          </a:p>
        </p:txBody>
      </p:sp>
      <p:sp>
        <p:nvSpPr>
          <p:cNvPr id="4" name="Slide Number Placeholder 3"/>
          <p:cNvSpPr>
            <a:spLocks noGrp="1"/>
          </p:cNvSpPr>
          <p:nvPr>
            <p:ph type="sldNum" sz="quarter" idx="5"/>
          </p:nvPr>
        </p:nvSpPr>
        <p:spPr/>
        <p:txBody>
          <a:bodyPr/>
          <a:lstStyle/>
          <a:p>
            <a:fld id="{BAAC9FDB-63DB-4B8A-8385-F0DE217C788B}" type="slidenum">
              <a:rPr lang="en-US" smtClean="0"/>
              <a:t>55</a:t>
            </a:fld>
            <a:endParaRPr lang="en-US"/>
          </a:p>
        </p:txBody>
      </p:sp>
    </p:spTree>
    <p:extLst>
      <p:ext uri="{BB962C8B-B14F-4D97-AF65-F5344CB8AC3E}">
        <p14:creationId xmlns:p14="http://schemas.microsoft.com/office/powerpoint/2010/main" val="256592001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[Ash will need to test QR on screen during slideshow and adjust as needed (as of 4/20 QR code works –AR)]</a:t>
            </a:r>
            <a:br>
              <a:rPr lang="en-US">
                <a:ea typeface="Calibri"/>
                <a:cs typeface="+mn-lt"/>
              </a:rPr>
            </a:br>
            <a:r>
              <a:rPr lang="en-US">
                <a:ea typeface="Calibri"/>
                <a:cs typeface="Calibri"/>
              </a:rPr>
              <a:t>Take the survey!</a:t>
            </a:r>
            <a:br>
              <a:rPr lang="en-US">
                <a:ea typeface="Calibri"/>
                <a:cs typeface="+mn-lt"/>
              </a:rPr>
            </a:br>
            <a:r>
              <a:rPr lang="en-US">
                <a:ea typeface="Calibri"/>
                <a:cs typeface="Calibri"/>
              </a:rPr>
              <a:t>(Provide the audience a reason why they need to take the survey and are sticking around)</a:t>
            </a:r>
          </a:p>
        </p:txBody>
      </p:sp>
      <p:sp>
        <p:nvSpPr>
          <p:cNvPr id="4" name="Slide Number Placeholder 3"/>
          <p:cNvSpPr>
            <a:spLocks noGrp="1"/>
          </p:cNvSpPr>
          <p:nvPr>
            <p:ph type="sldNum" sz="quarter" idx="5"/>
          </p:nvPr>
        </p:nvSpPr>
        <p:spPr/>
        <p:txBody>
          <a:bodyPr/>
          <a:lstStyle/>
          <a:p>
            <a:fld id="{BAAC9FDB-63DB-4B8A-8385-F0DE217C788B}" type="slidenum">
              <a:rPr lang="en-US" smtClean="0"/>
              <a:t>56</a:t>
            </a:fld>
            <a:endParaRPr lang="en-US"/>
          </a:p>
        </p:txBody>
      </p:sp>
    </p:spTree>
    <p:extLst>
      <p:ext uri="{BB962C8B-B14F-4D97-AF65-F5344CB8AC3E}">
        <p14:creationId xmlns:p14="http://schemas.microsoft.com/office/powerpoint/2010/main" val="38108255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reasentation Title Slide">
    <p:spTree>
      <p:nvGrpSpPr>
        <p:cNvPr id="1" name=""/>
        <p:cNvGrpSpPr/>
        <p:nvPr/>
      </p:nvGrpSpPr>
      <p:grpSpPr>
        <a:xfrm>
          <a:off x="0" y="0"/>
          <a:ext cx="0" cy="0"/>
          <a:chOff x="0" y="0"/>
          <a:chExt cx="0" cy="0"/>
        </a:xfrm>
      </p:grpSpPr>
      <p:sp>
        <p:nvSpPr>
          <p:cNvPr id="9" name="Rectangle 8">
            <a:extLst>
              <a:ext uri="{C183D7F6-B498-43B3-948B-1728B52AA6E4}">
                <adec:decorative xmlns:adec="http://schemas.microsoft.com/office/drawing/2017/decorative" val="1"/>
              </a:ext>
            </a:extLst>
          </p:cNvPr>
          <p:cNvSpPr/>
          <p:nvPr userDrawn="1"/>
        </p:nvSpPr>
        <p:spPr>
          <a:xfrm>
            <a:off x="289560" y="297180"/>
            <a:ext cx="11612880" cy="44315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836024" y="882376"/>
            <a:ext cx="10458994" cy="2602763"/>
          </a:xfrm>
        </p:spPr>
        <p:txBody>
          <a:bodyPr anchor="b">
            <a:noAutofit/>
          </a:bodyPr>
          <a:lstStyle>
            <a:lvl1pPr algn="l">
              <a:lnSpc>
                <a:spcPct val="85000"/>
              </a:lnSpc>
              <a:defRPr sz="7200" b="0" cap="none" baseline="0">
                <a:solidFill>
                  <a:srgbClr val="FFFFFF"/>
                </a:solidFill>
              </a:defRPr>
            </a:lvl1pPr>
          </a:lstStyle>
          <a:p>
            <a:r>
              <a:rPr lang="en-US"/>
              <a:t>Presentation Title</a:t>
            </a:r>
          </a:p>
        </p:txBody>
      </p:sp>
      <p:sp>
        <p:nvSpPr>
          <p:cNvPr id="3" name="Subtitle 2"/>
          <p:cNvSpPr>
            <a:spLocks noGrp="1"/>
          </p:cNvSpPr>
          <p:nvPr>
            <p:ph type="subTitle" idx="1" hasCustomPrompt="1"/>
          </p:nvPr>
        </p:nvSpPr>
        <p:spPr>
          <a:xfrm>
            <a:off x="836024" y="3692433"/>
            <a:ext cx="10458994" cy="870857"/>
          </a:xfrm>
        </p:spPr>
        <p:txBody>
          <a:bodyPr>
            <a:noAutofit/>
          </a:bodyPr>
          <a:lstStyle>
            <a:lvl1pPr marL="0" indent="0" algn="l">
              <a:buNone/>
              <a:defRPr sz="2800" spc="300" baseline="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SUBTITLE OR EVENT &amp; DATE</a:t>
            </a:r>
          </a:p>
        </p:txBody>
      </p:sp>
      <p:sp>
        <p:nvSpPr>
          <p:cNvPr id="4" name="Date Placeholder 3"/>
          <p:cNvSpPr>
            <a:spLocks noGrp="1"/>
          </p:cNvSpPr>
          <p:nvPr>
            <p:ph type="dt" sz="half" idx="10"/>
          </p:nvPr>
        </p:nvSpPr>
        <p:spPr>
          <a:xfrm>
            <a:off x="424180" y="6089442"/>
            <a:ext cx="1371600" cy="365125"/>
          </a:xfrm>
        </p:spPr>
        <p:txBody>
          <a:bodyPr/>
          <a:lstStyle>
            <a:lvl1pPr>
              <a:defRPr>
                <a:solidFill>
                  <a:schemeClr val="tx2"/>
                </a:solidFill>
              </a:defRPr>
            </a:lvl1pPr>
          </a:lstStyle>
          <a:p>
            <a:fld id="{96DFF08F-DC6B-4601-B491-B0F83F6DD2DA}" type="datetimeFigureOut">
              <a:rPr lang="en-US" smtClean="0"/>
              <a:pPr/>
              <a:t>10/9/2026</a:t>
            </a:fld>
            <a:endParaRPr lang="en-US"/>
          </a:p>
        </p:txBody>
      </p:sp>
      <p:pic>
        <p:nvPicPr>
          <p:cNvPr id="10" name="Picture 9" descr="GEAR UP 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054562" y="4936048"/>
            <a:ext cx="2082877" cy="1463039"/>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sic P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01040" y="693419"/>
            <a:ext cx="10789920" cy="731520"/>
          </a:xfrm>
        </p:spPr>
        <p:txBody>
          <a:bodyPr wrap="square" anchor="t">
            <a:noAutofit/>
          </a:bodyPr>
          <a:lstStyle>
            <a:lvl1pPr>
              <a:defRPr/>
            </a:lvl1pPr>
          </a:lstStyle>
          <a:p>
            <a:r>
              <a:rPr lang="en-US"/>
              <a:t>Slide Heading</a:t>
            </a:r>
          </a:p>
        </p:txBody>
      </p:sp>
      <p:sp>
        <p:nvSpPr>
          <p:cNvPr id="3" name="Content Placeholder 2"/>
          <p:cNvSpPr>
            <a:spLocks noGrp="1"/>
          </p:cNvSpPr>
          <p:nvPr>
            <p:ph idx="1" hasCustomPrompt="1"/>
          </p:nvPr>
        </p:nvSpPr>
        <p:spPr>
          <a:xfrm>
            <a:off x="701040" y="1600200"/>
            <a:ext cx="10789920" cy="4495800"/>
          </a:xfrm>
        </p:spPr>
        <p:txBody>
          <a:bodyPr/>
          <a:lstStyle>
            <a:lvl1pPr marL="0" indent="0">
              <a:buFont typeface="Wingdings" panose="05000000000000000000" pitchFamily="2" charset="2"/>
              <a:buNone/>
              <a:defRPr/>
            </a:lvl1pPr>
            <a:lvl2pPr marL="228600" indent="0">
              <a:buNone/>
              <a:defRPr sz="3200"/>
            </a:lvl2pPr>
            <a:lvl3pPr marL="457200" indent="0">
              <a:buNone/>
              <a:defRPr sz="2800"/>
            </a:lvl3pPr>
            <a:lvl4pPr marL="685800" indent="0">
              <a:buNone/>
              <a:defRPr sz="2400"/>
            </a:lvl4pPr>
            <a:lvl5pPr marL="914400" indent="0">
              <a:buNone/>
              <a:defRPr sz="2000"/>
            </a:lvl5pPr>
          </a:lstStyle>
          <a:p>
            <a:pPr lvl="0"/>
            <a:r>
              <a:rPr lang="en-US"/>
              <a:t>Click to type.</a:t>
            </a:r>
          </a:p>
        </p:txBody>
      </p:sp>
      <p:sp>
        <p:nvSpPr>
          <p:cNvPr id="8" name="Date Placeholder 7"/>
          <p:cNvSpPr>
            <a:spLocks noGrp="1"/>
          </p:cNvSpPr>
          <p:nvPr>
            <p:ph type="dt" sz="half" idx="10"/>
          </p:nvPr>
        </p:nvSpPr>
        <p:spPr/>
        <p:txBody>
          <a:bodyPr/>
          <a:lstStyle/>
          <a:p>
            <a:fld id="{96DFF08F-DC6B-4601-B491-B0F83F6DD2DA}" type="datetimeFigureOut">
              <a:rPr lang="en-US" smtClean="0"/>
              <a:pPr/>
              <a:t>10/9/2026</a:t>
            </a:fld>
            <a:endParaRPr lang="en-US"/>
          </a:p>
        </p:txBody>
      </p:sp>
      <p:sp>
        <p:nvSpPr>
          <p:cNvPr id="9" name="Footer Placeholder 8"/>
          <p:cNvSpPr>
            <a:spLocks noGrp="1"/>
          </p:cNvSpPr>
          <p:nvPr>
            <p:ph type="ftr" sz="quarter" idx="11"/>
          </p:nvPr>
        </p:nvSpPr>
        <p:spPr/>
        <p:txBody>
          <a:bodyPr/>
          <a:lstStyle/>
          <a:p>
            <a:endParaRPr lang="en-US"/>
          </a:p>
        </p:txBody>
      </p:sp>
      <p:sp>
        <p:nvSpPr>
          <p:cNvPr id="7" name="Text Placeholder 3"/>
          <p:cNvSpPr>
            <a:spLocks noGrp="1"/>
          </p:cNvSpPr>
          <p:nvPr>
            <p:ph type="body" sz="half" idx="13" hasCustomPrompt="1"/>
          </p:nvPr>
        </p:nvSpPr>
        <p:spPr>
          <a:xfrm>
            <a:off x="6995160" y="6223828"/>
            <a:ext cx="3518784" cy="365125"/>
          </a:xfrm>
        </p:spPr>
        <p:txBody>
          <a:bodyPr anchor="ctr">
            <a:normAutofit/>
          </a:bodyPr>
          <a:lstStyle>
            <a:lvl1pPr marL="0" indent="0" algn="r">
              <a:lnSpc>
                <a:spcPct val="100000"/>
              </a:lnSpc>
              <a:spcBef>
                <a:spcPts val="1000"/>
              </a:spcBef>
              <a:buNone/>
              <a:defRPr sz="1200" i="1" baseline="0">
                <a:solidFill>
                  <a:schemeClr val="accent4"/>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Source if needed</a:t>
            </a:r>
          </a:p>
        </p:txBody>
      </p:sp>
      <p:sp>
        <p:nvSpPr>
          <p:cNvPr id="10" name="Slide Number Placeholder 9"/>
          <p:cNvSpPr>
            <a:spLocks noGrp="1"/>
          </p:cNvSpPr>
          <p:nvPr>
            <p:ph type="sldNum" sz="quarter" idx="12"/>
          </p:nvPr>
        </p:nvSpPr>
        <p:spPr/>
        <p:txBody>
          <a:bodyPr/>
          <a:lstStyle/>
          <a:p>
            <a:fld id="{4FAB73BC-B049-4115-A692-8D63A059BFB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2" name="Rectangle 11">
            <a:extLst>
              <a:ext uri="{C183D7F6-B498-43B3-948B-1728B52AA6E4}">
                <adec:decorative xmlns:adec="http://schemas.microsoft.com/office/drawing/2017/decorative" val="1"/>
              </a:ext>
            </a:extLst>
          </p:cNvPr>
          <p:cNvSpPr/>
          <p:nvPr userDrawn="1"/>
        </p:nvSpPr>
        <p:spPr>
          <a:xfrm>
            <a:off x="289560" y="297180"/>
            <a:ext cx="11612880" cy="62636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701040" y="2490650"/>
            <a:ext cx="10378440" cy="949667"/>
          </a:xfrm>
        </p:spPr>
        <p:txBody>
          <a:bodyPr anchor="t">
            <a:noAutofit/>
          </a:bodyPr>
          <a:lstStyle>
            <a:lvl1pPr algn="l">
              <a:lnSpc>
                <a:spcPct val="85000"/>
              </a:lnSpc>
              <a:defRPr sz="6600" b="0" cap="none" baseline="0">
                <a:solidFill>
                  <a:schemeClr val="bg1"/>
                </a:solidFill>
              </a:defRPr>
            </a:lvl1pPr>
          </a:lstStyle>
          <a:p>
            <a:r>
              <a:rPr lang="en-US"/>
              <a:t>Section Header</a:t>
            </a:r>
          </a:p>
        </p:txBody>
      </p:sp>
      <p:sp>
        <p:nvSpPr>
          <p:cNvPr id="8" name="Subtitle 2"/>
          <p:cNvSpPr>
            <a:spLocks noGrp="1"/>
          </p:cNvSpPr>
          <p:nvPr>
            <p:ph type="subTitle" idx="1" hasCustomPrompt="1"/>
          </p:nvPr>
        </p:nvSpPr>
        <p:spPr>
          <a:xfrm>
            <a:off x="701040" y="3525787"/>
            <a:ext cx="10458994" cy="870857"/>
          </a:xfrm>
        </p:spPr>
        <p:txBody>
          <a:bodyPr>
            <a:noAutofit/>
          </a:bodyPr>
          <a:lstStyle>
            <a:lvl1pPr marL="0" indent="0" algn="l">
              <a:buNone/>
              <a:defRPr sz="2800" spc="300" baseline="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SUBTITLE OR MORE INFO</a:t>
            </a:r>
          </a:p>
        </p:txBody>
      </p:sp>
      <p:sp>
        <p:nvSpPr>
          <p:cNvPr id="4" name="Date Placeholder 3"/>
          <p:cNvSpPr>
            <a:spLocks noGrp="1"/>
          </p:cNvSpPr>
          <p:nvPr>
            <p:ph type="dt" sz="half" idx="10"/>
          </p:nvPr>
        </p:nvSpPr>
        <p:spPr/>
        <p:txBody>
          <a:bodyPr/>
          <a:lstStyle/>
          <a:p>
            <a:fld id="{96DFF08F-DC6B-4601-B491-B0F83F6DD2DA}" type="datetimeFigureOut">
              <a:rPr lang="en-US" dirty="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2558402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ctivity Slide">
    <p:spTree>
      <p:nvGrpSpPr>
        <p:cNvPr id="1" name=""/>
        <p:cNvGrpSpPr/>
        <p:nvPr/>
      </p:nvGrpSpPr>
      <p:grpSpPr>
        <a:xfrm>
          <a:off x="0" y="0"/>
          <a:ext cx="0" cy="0"/>
          <a:chOff x="0" y="0"/>
          <a:chExt cx="0" cy="0"/>
        </a:xfrm>
      </p:grpSpPr>
      <p:sp>
        <p:nvSpPr>
          <p:cNvPr id="12" name="Rectangle 11">
            <a:extLst>
              <a:ext uri="{C183D7F6-B498-43B3-948B-1728B52AA6E4}">
                <adec:decorative xmlns:adec="http://schemas.microsoft.com/office/drawing/2017/decorative" val="1"/>
              </a:ext>
            </a:extLst>
          </p:cNvPr>
          <p:cNvSpPr/>
          <p:nvPr userDrawn="1"/>
        </p:nvSpPr>
        <p:spPr>
          <a:xfrm>
            <a:off x="289560" y="297180"/>
            <a:ext cx="11612880" cy="62636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6"/>
          <p:cNvSpPr>
            <a:spLocks noGrp="1"/>
          </p:cNvSpPr>
          <p:nvPr>
            <p:ph type="body" sz="quarter" idx="13" hasCustomPrompt="1"/>
          </p:nvPr>
        </p:nvSpPr>
        <p:spPr>
          <a:xfrm>
            <a:off x="1530350" y="693738"/>
            <a:ext cx="9959975" cy="731837"/>
          </a:xfrm>
        </p:spPr>
        <p:txBody>
          <a:bodyPr anchor="t"/>
          <a:lstStyle>
            <a:lvl1pPr marL="0" indent="0">
              <a:buNone/>
              <a:defRPr sz="4000">
                <a:solidFill>
                  <a:schemeClr val="tx2"/>
                </a:solidFill>
                <a:latin typeface="+mj-lt"/>
              </a:defRPr>
            </a:lvl1pPr>
          </a:lstStyle>
          <a:p>
            <a:pPr lvl="0"/>
            <a:r>
              <a:rPr lang="en-US"/>
              <a:t>Heading</a:t>
            </a:r>
          </a:p>
        </p:txBody>
      </p:sp>
      <p:sp>
        <p:nvSpPr>
          <p:cNvPr id="2" name="Title 1"/>
          <p:cNvSpPr>
            <a:spLocks noGrp="1"/>
          </p:cNvSpPr>
          <p:nvPr>
            <p:ph type="title" hasCustomPrompt="1"/>
          </p:nvPr>
        </p:nvSpPr>
        <p:spPr>
          <a:xfrm>
            <a:off x="701040" y="1619787"/>
            <a:ext cx="10789920" cy="2595155"/>
          </a:xfrm>
        </p:spPr>
        <p:txBody>
          <a:bodyPr anchor="t">
            <a:noAutofit/>
          </a:bodyPr>
          <a:lstStyle>
            <a:lvl1pPr marL="346075" indent="-346075" algn="l">
              <a:lnSpc>
                <a:spcPct val="85000"/>
              </a:lnSpc>
              <a:buClr>
                <a:schemeClr val="tx2"/>
              </a:buClr>
              <a:buSzPct val="80000"/>
              <a:buFont typeface="Wingdings" panose="05000000000000000000" pitchFamily="2" charset="2"/>
              <a:buChar char="§"/>
              <a:defRPr sz="3600" b="0" cap="none" baseline="0">
                <a:solidFill>
                  <a:schemeClr val="tx1"/>
                </a:solidFill>
                <a:latin typeface="+mn-lt"/>
              </a:defRPr>
            </a:lvl1pPr>
          </a:lstStyle>
          <a:p>
            <a:r>
              <a:rPr lang="en-US"/>
              <a:t>Click to type</a:t>
            </a:r>
          </a:p>
        </p:txBody>
      </p:sp>
      <p:sp>
        <p:nvSpPr>
          <p:cNvPr id="4" name="Date Placeholder 3"/>
          <p:cNvSpPr>
            <a:spLocks noGrp="1"/>
          </p:cNvSpPr>
          <p:nvPr>
            <p:ph type="dt" sz="half" idx="10"/>
          </p:nvPr>
        </p:nvSpPr>
        <p:spPr/>
        <p:txBody>
          <a:bodyPr/>
          <a:lstStyle/>
          <a:p>
            <a:fld id="{96DFF08F-DC6B-4601-B491-B0F83F6DD2DA}" type="datetimeFigureOut">
              <a:rPr lang="en-US" dirty="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
        <p:nvSpPr>
          <p:cNvPr id="8" name="TextBox 7">
            <a:extLst>
              <a:ext uri="{C183D7F6-B498-43B3-948B-1728B52AA6E4}">
                <adec:decorative xmlns:adec="http://schemas.microsoft.com/office/drawing/2017/decorative" val="1"/>
              </a:ext>
            </a:extLst>
          </p:cNvPr>
          <p:cNvSpPr txBox="1"/>
          <p:nvPr userDrawn="1"/>
        </p:nvSpPr>
        <p:spPr>
          <a:xfrm>
            <a:off x="701040" y="694501"/>
            <a:ext cx="731520" cy="731520"/>
          </a:xfrm>
          <a:prstGeom prst="rect">
            <a:avLst/>
          </a:prstGeom>
          <a:solidFill>
            <a:schemeClr val="tx2"/>
          </a:solidFill>
        </p:spPr>
        <p:txBody>
          <a:bodyPr wrap="square" rtlCol="0">
            <a:spAutoFit/>
          </a:bodyPr>
          <a:lstStyle/>
          <a:p>
            <a:pPr algn="ctr"/>
            <a:r>
              <a:rPr lang="en-US" sz="4000">
                <a:solidFill>
                  <a:schemeClr val="bg1"/>
                </a:solidFill>
                <a:sym typeface="Webdings" panose="05030102010509060703" pitchFamily="18" charset="2"/>
              </a:rPr>
              <a:t></a:t>
            </a:r>
            <a:endParaRPr lang="en-US" sz="4000">
              <a:solidFill>
                <a:schemeClr val="bg1"/>
              </a:solidFill>
            </a:endParaRPr>
          </a:p>
        </p:txBody>
      </p:sp>
    </p:spTree>
    <p:extLst>
      <p:ext uri="{BB962C8B-B14F-4D97-AF65-F5344CB8AC3E}">
        <p14:creationId xmlns:p14="http://schemas.microsoft.com/office/powerpoint/2010/main" val="3998440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White">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nchor="t">
            <a:noAutofit/>
          </a:bodyPr>
          <a:lstStyle>
            <a:lvl1pPr>
              <a:defRPr/>
            </a:lvl1pPr>
          </a:lstStyle>
          <a:p>
            <a:r>
              <a:rPr lang="en-US"/>
              <a:t>Heading</a:t>
            </a:r>
          </a:p>
        </p:txBody>
      </p:sp>
      <p:sp>
        <p:nvSpPr>
          <p:cNvPr id="3" name="Content Placeholder 2"/>
          <p:cNvSpPr>
            <a:spLocks noGrp="1"/>
          </p:cNvSpPr>
          <p:nvPr>
            <p:ph sz="half" idx="1" hasCustomPrompt="1"/>
          </p:nvPr>
        </p:nvSpPr>
        <p:spPr>
          <a:xfrm>
            <a:off x="701040" y="1600201"/>
            <a:ext cx="5168132" cy="4480560"/>
          </a:xfrm>
        </p:spPr>
        <p:txBody>
          <a:bodyPr>
            <a:noAutofit/>
          </a:bodyPr>
          <a:lstStyle>
            <a:lvl1pPr marL="0" indent="0">
              <a:buFont typeface="Wingdings" panose="05000000000000000000" pitchFamily="2" charset="2"/>
              <a:buNone/>
              <a:defRPr sz="3600"/>
            </a:lvl1pPr>
            <a:lvl2pPr>
              <a:defRPr sz="3200"/>
            </a:lvl2pPr>
            <a:lvl3pPr>
              <a:defRPr sz="2800"/>
            </a:lvl3pPr>
            <a:lvl4pPr>
              <a:defRPr sz="2400"/>
            </a:lvl4pPr>
            <a:lvl5pPr>
              <a:defRPr sz="2000"/>
            </a:lvl5pPr>
            <a:lvl6pPr>
              <a:defRPr sz="1600"/>
            </a:lvl6pPr>
            <a:lvl7pPr>
              <a:defRPr sz="1600"/>
            </a:lvl7pPr>
            <a:lvl8pPr>
              <a:defRPr sz="1600"/>
            </a:lvl8pPr>
            <a:lvl9pPr>
              <a:defRPr sz="1600"/>
            </a:lvl9pPr>
          </a:lstStyle>
          <a:p>
            <a:pPr lvl="0"/>
            <a:r>
              <a:rPr lang="en-US"/>
              <a:t>Click to type.</a:t>
            </a:r>
          </a:p>
        </p:txBody>
      </p:sp>
      <p:sp>
        <p:nvSpPr>
          <p:cNvPr id="4" name="Content Placeholder 3"/>
          <p:cNvSpPr>
            <a:spLocks noGrp="1"/>
          </p:cNvSpPr>
          <p:nvPr>
            <p:ph sz="half" idx="2" hasCustomPrompt="1"/>
          </p:nvPr>
        </p:nvSpPr>
        <p:spPr>
          <a:xfrm>
            <a:off x="6326373" y="1600200"/>
            <a:ext cx="5164588" cy="4480560"/>
          </a:xfrm>
        </p:spPr>
        <p:txBody>
          <a:bodyPr/>
          <a:lstStyle>
            <a:lvl1pPr marL="0" indent="0">
              <a:buFont typeface="Wingdings" panose="05000000000000000000" pitchFamily="2" charset="2"/>
              <a:buNone/>
              <a:defRPr sz="3600"/>
            </a:lvl1pPr>
            <a:lvl2pPr marL="228600" indent="0">
              <a:buNone/>
              <a:defRPr sz="3200"/>
            </a:lvl2pPr>
            <a:lvl3pPr>
              <a:defRPr sz="2800"/>
            </a:lvl3pPr>
            <a:lvl4pPr>
              <a:defRPr sz="2400"/>
            </a:lvl4pPr>
            <a:lvl5pPr>
              <a:defRPr sz="2000"/>
            </a:lvl5pPr>
            <a:lvl6pPr>
              <a:defRPr sz="1600"/>
            </a:lvl6pPr>
            <a:lvl7pPr>
              <a:defRPr sz="1600"/>
            </a:lvl7pPr>
            <a:lvl8pPr>
              <a:defRPr sz="1600"/>
            </a:lvl8pPr>
            <a:lvl9pPr>
              <a:defRPr sz="1600"/>
            </a:lvl9pPr>
          </a:lstStyle>
          <a:p>
            <a:pPr lvl="0"/>
            <a:r>
              <a:rPr lang="en-US"/>
              <a:t>Click to type.</a:t>
            </a:r>
          </a:p>
        </p:txBody>
      </p:sp>
      <p:sp>
        <p:nvSpPr>
          <p:cNvPr id="5" name="Date Placeholder 4"/>
          <p:cNvSpPr>
            <a:spLocks noGrp="1"/>
          </p:cNvSpPr>
          <p:nvPr>
            <p:ph type="dt" sz="half" idx="10"/>
          </p:nvPr>
        </p:nvSpPr>
        <p:spPr/>
        <p:txBody>
          <a:bodyPr/>
          <a:lstStyle/>
          <a:p>
            <a:fld id="{96DFF08F-DC6B-4601-B491-B0F83F6DD2DA}" type="datetimeFigureOut">
              <a:rPr lang="en-US" dirty="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Comparison">
    <p:spTree>
      <p:nvGrpSpPr>
        <p:cNvPr id="1" name=""/>
        <p:cNvGrpSpPr/>
        <p:nvPr/>
      </p:nvGrpSpPr>
      <p:grpSpPr>
        <a:xfrm>
          <a:off x="0" y="0"/>
          <a:ext cx="0" cy="0"/>
          <a:chOff x="0" y="0"/>
          <a:chExt cx="0" cy="0"/>
        </a:xfrm>
      </p:grpSpPr>
      <p:sp>
        <p:nvSpPr>
          <p:cNvPr id="12" name="Rectangle 11">
            <a:extLst>
              <a:ext uri="{C183D7F6-B498-43B3-948B-1728B52AA6E4}">
                <adec:decorative xmlns:adec="http://schemas.microsoft.com/office/drawing/2017/decorative" val="1"/>
              </a:ext>
            </a:extLst>
          </p:cNvPr>
          <p:cNvSpPr/>
          <p:nvPr userDrawn="1"/>
        </p:nvSpPr>
        <p:spPr>
          <a:xfrm>
            <a:off x="6098959" y="297180"/>
            <a:ext cx="5799934" cy="62636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7"/>
          <p:cNvSpPr>
            <a:spLocks noGrp="1"/>
          </p:cNvSpPr>
          <p:nvPr>
            <p:ph type="title" hasCustomPrompt="1"/>
          </p:nvPr>
        </p:nvSpPr>
        <p:spPr>
          <a:xfrm>
            <a:off x="701040" y="693419"/>
            <a:ext cx="5164588" cy="731520"/>
          </a:xfrm>
        </p:spPr>
        <p:txBody>
          <a:bodyPr anchor="t">
            <a:noAutofit/>
          </a:bodyPr>
          <a:lstStyle>
            <a:lvl1pPr>
              <a:defRPr/>
            </a:lvl1pPr>
          </a:lstStyle>
          <a:p>
            <a:r>
              <a:rPr lang="en-US"/>
              <a:t>Heading</a:t>
            </a:r>
          </a:p>
        </p:txBody>
      </p:sp>
      <p:sp>
        <p:nvSpPr>
          <p:cNvPr id="11" name="Content Placeholder 3"/>
          <p:cNvSpPr>
            <a:spLocks noGrp="1"/>
          </p:cNvSpPr>
          <p:nvPr>
            <p:ph sz="half" idx="13" hasCustomPrompt="1"/>
          </p:nvPr>
        </p:nvSpPr>
        <p:spPr>
          <a:xfrm>
            <a:off x="701040" y="1600200"/>
            <a:ext cx="5164588" cy="4501058"/>
          </a:xfrm>
        </p:spPr>
        <p:txBody>
          <a:bodyPr/>
          <a:lstStyle>
            <a:lvl1pPr marL="0" indent="0">
              <a:buFont typeface="Wingdings" panose="05000000000000000000" pitchFamily="2" charset="2"/>
              <a:buNone/>
              <a:defRPr sz="3600"/>
            </a:lvl1pPr>
            <a:lvl2pPr>
              <a:defRPr sz="3200"/>
            </a:lvl2pPr>
            <a:lvl3pPr>
              <a:defRPr sz="2800"/>
            </a:lvl3pPr>
            <a:lvl4pPr>
              <a:defRPr sz="2400"/>
            </a:lvl4pPr>
            <a:lvl5pPr>
              <a:defRPr sz="2000"/>
            </a:lvl5pPr>
            <a:lvl6pPr>
              <a:defRPr sz="1600"/>
            </a:lvl6pPr>
            <a:lvl7pPr>
              <a:defRPr sz="1600"/>
            </a:lvl7pPr>
            <a:lvl8pPr>
              <a:defRPr sz="1600"/>
            </a:lvl8pPr>
            <a:lvl9pPr>
              <a:defRPr sz="1600"/>
            </a:lvl9pPr>
          </a:lstStyle>
          <a:p>
            <a:pPr lvl="0"/>
            <a:r>
              <a:rPr lang="en-US"/>
              <a:t>Click to type.</a:t>
            </a:r>
          </a:p>
        </p:txBody>
      </p:sp>
      <p:sp>
        <p:nvSpPr>
          <p:cNvPr id="3" name="Text Placeholder 2"/>
          <p:cNvSpPr>
            <a:spLocks noGrp="1"/>
          </p:cNvSpPr>
          <p:nvPr>
            <p:ph type="body" sz="quarter" idx="15" hasCustomPrompt="1"/>
          </p:nvPr>
        </p:nvSpPr>
        <p:spPr>
          <a:xfrm>
            <a:off x="6446710" y="693419"/>
            <a:ext cx="5166360" cy="731520"/>
          </a:xfrm>
        </p:spPr>
        <p:txBody>
          <a:bodyPr anchor="t"/>
          <a:lstStyle>
            <a:lvl1pPr marL="0" indent="0">
              <a:buNone/>
              <a:defRPr sz="4000">
                <a:solidFill>
                  <a:schemeClr val="bg1"/>
                </a:solidFill>
                <a:latin typeface="+mj-lt"/>
              </a:defRPr>
            </a:lvl1pPr>
          </a:lstStyle>
          <a:p>
            <a:pPr lvl="0"/>
            <a:r>
              <a:rPr lang="en-US"/>
              <a:t>Heading</a:t>
            </a:r>
          </a:p>
        </p:txBody>
      </p:sp>
      <p:sp>
        <p:nvSpPr>
          <p:cNvPr id="15" name="Content Placeholder 3"/>
          <p:cNvSpPr>
            <a:spLocks noGrp="1"/>
          </p:cNvSpPr>
          <p:nvPr>
            <p:ph sz="half" idx="14" hasCustomPrompt="1"/>
          </p:nvPr>
        </p:nvSpPr>
        <p:spPr>
          <a:xfrm>
            <a:off x="6448482" y="1600200"/>
            <a:ext cx="5164588" cy="4501058"/>
          </a:xfrm>
        </p:spPr>
        <p:txBody>
          <a:bodyPr/>
          <a:lstStyle>
            <a:lvl1pPr marL="0" indent="0">
              <a:buClr>
                <a:schemeClr val="bg1"/>
              </a:buClr>
              <a:buFont typeface="Wingdings" panose="05000000000000000000" pitchFamily="2" charset="2"/>
              <a:buNone/>
              <a:defRPr sz="3600">
                <a:solidFill>
                  <a:schemeClr val="bg1"/>
                </a:solidFill>
              </a:defRPr>
            </a:lvl1pPr>
            <a:lvl2pPr>
              <a:defRPr sz="3200"/>
            </a:lvl2pPr>
            <a:lvl3pPr>
              <a:defRPr sz="2800"/>
            </a:lvl3pPr>
            <a:lvl4pPr>
              <a:defRPr sz="2400"/>
            </a:lvl4pPr>
            <a:lvl5pPr>
              <a:defRPr sz="2000"/>
            </a:lvl5pPr>
            <a:lvl6pPr>
              <a:defRPr sz="1600"/>
            </a:lvl6pPr>
            <a:lvl7pPr>
              <a:defRPr sz="1600"/>
            </a:lvl7pPr>
            <a:lvl8pPr>
              <a:defRPr sz="1600"/>
            </a:lvl8pPr>
            <a:lvl9pPr>
              <a:defRPr sz="1600"/>
            </a:lvl9pPr>
          </a:lstStyle>
          <a:p>
            <a:pPr lvl="0"/>
            <a:r>
              <a:rPr lang="en-US"/>
              <a:t>Click to type.</a:t>
            </a:r>
          </a:p>
        </p:txBody>
      </p:sp>
      <p:sp>
        <p:nvSpPr>
          <p:cNvPr id="7" name="Date Placeholder 6"/>
          <p:cNvSpPr>
            <a:spLocks noGrp="1"/>
          </p:cNvSpPr>
          <p:nvPr>
            <p:ph type="dt" sz="half" idx="10"/>
          </p:nvPr>
        </p:nvSpPr>
        <p:spPr/>
        <p:txBody>
          <a:bodyPr/>
          <a:lstStyle/>
          <a:p>
            <a:fld id="{96DFF08F-DC6B-4601-B491-B0F83F6DD2DA}" type="datetimeFigureOut">
              <a:rPr lang="en-US" dirty="0"/>
              <a:t>10/9/2026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7" name="Title 1">
            <a:extLst>
              <a:ext uri="{C183D7F6-B498-43B3-948B-1728B52AA6E4}">
                <adec:decorative xmlns:adec="http://schemas.microsoft.com/office/drawing/2017/decorative" val="1"/>
              </a:ext>
            </a:extLst>
          </p:cNvPr>
          <p:cNvSpPr txBox="1">
            <a:spLocks/>
          </p:cNvSpPr>
          <p:nvPr userDrawn="1"/>
        </p:nvSpPr>
        <p:spPr>
          <a:xfrm rot="10800000">
            <a:off x="9135309" y="3811823"/>
            <a:ext cx="2552523" cy="135636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4400" kern="1200">
                <a:solidFill>
                  <a:schemeClr val="tx2"/>
                </a:solidFill>
                <a:latin typeface="+mj-lt"/>
                <a:ea typeface="+mj-ea"/>
                <a:cs typeface="+mj-cs"/>
              </a:defRPr>
            </a:lvl1pPr>
          </a:lstStyle>
          <a:p>
            <a:r>
              <a:rPr lang="en-US" sz="28700"/>
              <a:t>“</a:t>
            </a:r>
          </a:p>
        </p:txBody>
      </p:sp>
      <p:sp>
        <p:nvSpPr>
          <p:cNvPr id="11" name="Text Placeholder 3"/>
          <p:cNvSpPr>
            <a:spLocks noGrp="1"/>
          </p:cNvSpPr>
          <p:nvPr>
            <p:ph type="body" sz="half" idx="2" hasCustomPrompt="1"/>
          </p:nvPr>
        </p:nvSpPr>
        <p:spPr>
          <a:xfrm>
            <a:off x="701040" y="1600200"/>
            <a:ext cx="10789920" cy="3267892"/>
          </a:xfrm>
        </p:spPr>
        <p:txBody>
          <a:bodyPr anchor="ctr">
            <a:noAutofit/>
          </a:bodyPr>
          <a:lstStyle>
            <a:lvl1pPr marL="0" indent="0" algn="ctr">
              <a:lnSpc>
                <a:spcPct val="100000"/>
              </a:lnSpc>
              <a:spcBef>
                <a:spcPts val="1000"/>
              </a:spcBef>
              <a:buNone/>
              <a:defRPr sz="4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Quote</a:t>
            </a:r>
          </a:p>
        </p:txBody>
      </p:sp>
      <p:sp>
        <p:nvSpPr>
          <p:cNvPr id="10" name="Title 1">
            <a:extLst>
              <a:ext uri="{C183D7F6-B498-43B3-948B-1728B52AA6E4}">
                <adec:decorative xmlns:adec="http://schemas.microsoft.com/office/drawing/2017/decorative" val="1"/>
              </a:ext>
            </a:extLst>
          </p:cNvPr>
          <p:cNvSpPr txBox="1">
            <a:spLocks/>
          </p:cNvSpPr>
          <p:nvPr userDrawn="1"/>
        </p:nvSpPr>
        <p:spPr>
          <a:xfrm>
            <a:off x="363228" y="1351652"/>
            <a:ext cx="2552523" cy="135636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4400" kern="1200">
                <a:solidFill>
                  <a:schemeClr val="tx2"/>
                </a:solidFill>
                <a:latin typeface="+mj-lt"/>
                <a:ea typeface="+mj-ea"/>
                <a:cs typeface="+mj-cs"/>
              </a:defRPr>
            </a:lvl1pPr>
          </a:lstStyle>
          <a:p>
            <a:r>
              <a:rPr lang="en-US" sz="28700"/>
              <a:t>“</a:t>
            </a:r>
          </a:p>
        </p:txBody>
      </p:sp>
      <p:cxnSp>
        <p:nvCxnSpPr>
          <p:cNvPr id="15" name="Straight Connector 14">
            <a:extLst>
              <a:ext uri="{C183D7F6-B498-43B3-948B-1728B52AA6E4}">
                <adec:decorative xmlns:adec="http://schemas.microsoft.com/office/drawing/2017/decorative" val="1"/>
              </a:ext>
            </a:extLst>
          </p:cNvPr>
          <p:cNvCxnSpPr/>
          <p:nvPr userDrawn="1"/>
        </p:nvCxnSpPr>
        <p:spPr>
          <a:xfrm>
            <a:off x="4859383" y="5111938"/>
            <a:ext cx="2595155" cy="0"/>
          </a:xfrm>
          <a:prstGeom prst="line">
            <a:avLst/>
          </a:prstGeom>
          <a:ln w="57150">
            <a:solidFill>
              <a:schemeClr val="bg2"/>
            </a:solidFill>
          </a:ln>
        </p:spPr>
        <p:style>
          <a:lnRef idx="1">
            <a:schemeClr val="accent1"/>
          </a:lnRef>
          <a:fillRef idx="0">
            <a:schemeClr val="accent1"/>
          </a:fillRef>
          <a:effectRef idx="0">
            <a:schemeClr val="accent1"/>
          </a:effectRef>
          <a:fontRef idx="minor">
            <a:schemeClr val="tx1"/>
          </a:fontRef>
        </p:style>
      </p:cxnSp>
      <p:sp>
        <p:nvSpPr>
          <p:cNvPr id="13" name="Text Placeholder 12"/>
          <p:cNvSpPr>
            <a:spLocks noGrp="1"/>
          </p:cNvSpPr>
          <p:nvPr>
            <p:ph type="body" sz="quarter" idx="13" hasCustomPrompt="1"/>
          </p:nvPr>
        </p:nvSpPr>
        <p:spPr>
          <a:xfrm>
            <a:off x="2514600" y="5255270"/>
            <a:ext cx="7162800" cy="510304"/>
          </a:xfrm>
        </p:spPr>
        <p:txBody>
          <a:bodyPr/>
          <a:lstStyle>
            <a:lvl1pPr marL="0" indent="0" algn="ctr">
              <a:buNone/>
              <a:defRPr sz="2000" i="1" baseline="0"/>
            </a:lvl1pPr>
          </a:lstStyle>
          <a:p>
            <a:pPr lvl="0"/>
            <a:r>
              <a:rPr lang="en-US" i="1"/>
              <a:t>Author of quote</a:t>
            </a:r>
            <a:endParaRPr lang="en-US"/>
          </a:p>
        </p:txBody>
      </p:sp>
      <p:sp>
        <p:nvSpPr>
          <p:cNvPr id="4" name="Date Placeholder 3"/>
          <p:cNvSpPr>
            <a:spLocks noGrp="1"/>
          </p:cNvSpPr>
          <p:nvPr>
            <p:ph type="dt" sz="half" idx="10"/>
          </p:nvPr>
        </p:nvSpPr>
        <p:spPr/>
        <p:txBody>
          <a:bodyPr/>
          <a:lstStyle/>
          <a:p>
            <a:fld id="{96DFF08F-DC6B-4601-B491-B0F83F6DD2DA}" type="datetimeFigureOut">
              <a:rPr lang="en-US" dirty="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2865754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ig Number Slide">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701040" y="1211263"/>
            <a:ext cx="10789285" cy="2459037"/>
          </a:xfrm>
        </p:spPr>
        <p:txBody>
          <a:bodyPr/>
          <a:lstStyle>
            <a:lvl1pPr marL="0" indent="0" algn="ctr">
              <a:buNone/>
              <a:defRPr sz="19900">
                <a:solidFill>
                  <a:schemeClr val="tx2"/>
                </a:solidFill>
                <a:latin typeface="+mj-lt"/>
              </a:defRPr>
            </a:lvl1pPr>
            <a:lvl2pPr>
              <a:defRPr sz="19900">
                <a:solidFill>
                  <a:schemeClr val="tx2"/>
                </a:solidFill>
                <a:latin typeface="+mj-lt"/>
              </a:defRPr>
            </a:lvl2pPr>
            <a:lvl3pPr>
              <a:defRPr sz="19900">
                <a:solidFill>
                  <a:schemeClr val="tx2"/>
                </a:solidFill>
                <a:latin typeface="+mj-lt"/>
              </a:defRPr>
            </a:lvl3pPr>
            <a:lvl4pPr>
              <a:defRPr sz="19900">
                <a:solidFill>
                  <a:schemeClr val="tx2"/>
                </a:solidFill>
                <a:latin typeface="+mj-lt"/>
              </a:defRPr>
            </a:lvl4pPr>
            <a:lvl5pPr>
              <a:defRPr sz="19900">
                <a:solidFill>
                  <a:schemeClr val="tx2"/>
                </a:solidFill>
                <a:latin typeface="+mj-lt"/>
              </a:defRPr>
            </a:lvl5pPr>
          </a:lstStyle>
          <a:p>
            <a:pPr lvl="0"/>
            <a:r>
              <a:rPr lang="en-US"/>
              <a:t>#</a:t>
            </a:r>
          </a:p>
        </p:txBody>
      </p:sp>
      <p:sp>
        <p:nvSpPr>
          <p:cNvPr id="11" name="Text Placeholder 3"/>
          <p:cNvSpPr>
            <a:spLocks noGrp="1"/>
          </p:cNvSpPr>
          <p:nvPr>
            <p:ph type="body" sz="half" idx="2" hasCustomPrompt="1"/>
          </p:nvPr>
        </p:nvSpPr>
        <p:spPr>
          <a:xfrm>
            <a:off x="701040" y="3811822"/>
            <a:ext cx="10789920" cy="1056269"/>
          </a:xfrm>
        </p:spPr>
        <p:txBody>
          <a:bodyPr anchor="ctr">
            <a:noAutofit/>
          </a:bodyPr>
          <a:lstStyle>
            <a:lvl1pPr marL="0" indent="0" algn="ctr">
              <a:lnSpc>
                <a:spcPct val="100000"/>
              </a:lnSpc>
              <a:spcBef>
                <a:spcPts val="1000"/>
              </a:spcBef>
              <a:buNone/>
              <a:defRPr sz="4400" baseline="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add text</a:t>
            </a:r>
          </a:p>
        </p:txBody>
      </p:sp>
      <p:cxnSp>
        <p:nvCxnSpPr>
          <p:cNvPr id="15" name="Straight Connector 14">
            <a:extLst>
              <a:ext uri="{C183D7F6-B498-43B3-948B-1728B52AA6E4}">
                <adec:decorative xmlns:adec="http://schemas.microsoft.com/office/drawing/2017/decorative" val="1"/>
              </a:ext>
            </a:extLst>
          </p:cNvPr>
          <p:cNvCxnSpPr/>
          <p:nvPr userDrawn="1"/>
        </p:nvCxnSpPr>
        <p:spPr>
          <a:xfrm>
            <a:off x="4859383" y="5111938"/>
            <a:ext cx="2595155" cy="0"/>
          </a:xfrm>
          <a:prstGeom prst="line">
            <a:avLst/>
          </a:prstGeom>
          <a:ln w="57150">
            <a:solidFill>
              <a:schemeClr val="bg2"/>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0"/>
          </p:nvPr>
        </p:nvSpPr>
        <p:spPr/>
        <p:txBody>
          <a:bodyPr/>
          <a:lstStyle/>
          <a:p>
            <a:fld id="{96DFF08F-DC6B-4601-B491-B0F83F6DD2DA}" type="datetimeFigureOut">
              <a:rPr lang="en-US" dirty="0"/>
              <a:t>10/9/2026</a:t>
            </a:fld>
            <a:endParaRPr lang="en-US"/>
          </a:p>
        </p:txBody>
      </p:sp>
      <p:sp>
        <p:nvSpPr>
          <p:cNvPr id="5" name="Footer Placeholder 4"/>
          <p:cNvSpPr>
            <a:spLocks noGrp="1"/>
          </p:cNvSpPr>
          <p:nvPr>
            <p:ph type="ftr" sz="quarter" idx="11"/>
          </p:nvPr>
        </p:nvSpPr>
        <p:spPr/>
        <p:txBody>
          <a:bodyPr/>
          <a:lstStyle/>
          <a:p>
            <a:endParaRPr lang="en-US"/>
          </a:p>
        </p:txBody>
      </p:sp>
      <p:sp>
        <p:nvSpPr>
          <p:cNvPr id="16" name="Text Placeholder 3"/>
          <p:cNvSpPr>
            <a:spLocks noGrp="1"/>
          </p:cNvSpPr>
          <p:nvPr>
            <p:ph type="body" sz="half" idx="15" hasCustomPrompt="1"/>
          </p:nvPr>
        </p:nvSpPr>
        <p:spPr>
          <a:xfrm>
            <a:off x="6995160" y="6223828"/>
            <a:ext cx="3518784" cy="365125"/>
          </a:xfrm>
        </p:spPr>
        <p:txBody>
          <a:bodyPr anchor="ctr">
            <a:normAutofit/>
          </a:bodyPr>
          <a:lstStyle>
            <a:lvl1pPr marL="0" indent="0" algn="r">
              <a:lnSpc>
                <a:spcPct val="100000"/>
              </a:lnSpc>
              <a:spcBef>
                <a:spcPts val="1000"/>
              </a:spcBef>
              <a:buNone/>
              <a:defRPr sz="1200" i="1" baseline="0">
                <a:solidFill>
                  <a:schemeClr val="accent4"/>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Source if needed</a:t>
            </a:r>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34645746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alf Picture with Text Slide">
    <p:spTree>
      <p:nvGrpSpPr>
        <p:cNvPr id="1" name=""/>
        <p:cNvGrpSpPr/>
        <p:nvPr/>
      </p:nvGrpSpPr>
      <p:grpSpPr>
        <a:xfrm>
          <a:off x="0" y="0"/>
          <a:ext cx="0" cy="0"/>
          <a:chOff x="0" y="0"/>
          <a:chExt cx="0" cy="0"/>
        </a:xfrm>
      </p:grpSpPr>
      <p:sp>
        <p:nvSpPr>
          <p:cNvPr id="11" name="Title 7"/>
          <p:cNvSpPr>
            <a:spLocks noGrp="1"/>
          </p:cNvSpPr>
          <p:nvPr>
            <p:ph type="title" hasCustomPrompt="1"/>
          </p:nvPr>
        </p:nvSpPr>
        <p:spPr>
          <a:xfrm>
            <a:off x="701040" y="693419"/>
            <a:ext cx="5164588" cy="731520"/>
          </a:xfrm>
        </p:spPr>
        <p:txBody>
          <a:bodyPr anchor="t">
            <a:noAutofit/>
          </a:bodyPr>
          <a:lstStyle>
            <a:lvl1pPr>
              <a:defRPr/>
            </a:lvl1pPr>
          </a:lstStyle>
          <a:p>
            <a:r>
              <a:rPr lang="en-US"/>
              <a:t>Heading</a:t>
            </a:r>
          </a:p>
        </p:txBody>
      </p:sp>
      <p:sp>
        <p:nvSpPr>
          <p:cNvPr id="10" name="Content Placeholder 3"/>
          <p:cNvSpPr>
            <a:spLocks noGrp="1"/>
          </p:cNvSpPr>
          <p:nvPr>
            <p:ph sz="half" idx="14" hasCustomPrompt="1"/>
          </p:nvPr>
        </p:nvSpPr>
        <p:spPr>
          <a:xfrm>
            <a:off x="701040" y="1600200"/>
            <a:ext cx="5164588" cy="4501058"/>
          </a:xfrm>
        </p:spPr>
        <p:txBody>
          <a:bodyPr/>
          <a:lstStyle>
            <a:lvl1pPr marL="0" indent="0">
              <a:buFont typeface="Wingdings" panose="05000000000000000000" pitchFamily="2" charset="2"/>
              <a:buNone/>
              <a:defRPr sz="3600"/>
            </a:lvl1pPr>
            <a:lvl2pPr>
              <a:defRPr sz="3200"/>
            </a:lvl2pPr>
            <a:lvl3pPr>
              <a:defRPr sz="2800"/>
            </a:lvl3pPr>
            <a:lvl4pPr>
              <a:defRPr sz="2400"/>
            </a:lvl4pPr>
            <a:lvl5pPr>
              <a:defRPr sz="2000"/>
            </a:lvl5pPr>
            <a:lvl6pPr>
              <a:defRPr sz="1600"/>
            </a:lvl6pPr>
            <a:lvl7pPr>
              <a:defRPr sz="1600"/>
            </a:lvl7pPr>
            <a:lvl8pPr>
              <a:defRPr sz="1600"/>
            </a:lvl8pPr>
            <a:lvl9pPr>
              <a:defRPr sz="1600"/>
            </a:lvl9pPr>
          </a:lstStyle>
          <a:p>
            <a:pPr lvl="0"/>
            <a:r>
              <a:rPr lang="en-US"/>
              <a:t>Click to type.</a:t>
            </a:r>
          </a:p>
        </p:txBody>
      </p:sp>
      <p:sp>
        <p:nvSpPr>
          <p:cNvPr id="3" name="Picture Placeholder 2"/>
          <p:cNvSpPr>
            <a:spLocks noGrp="1" noChangeAspect="1"/>
          </p:cNvSpPr>
          <p:nvPr>
            <p:ph type="pic" idx="1"/>
          </p:nvPr>
        </p:nvSpPr>
        <p:spPr>
          <a:xfrm>
            <a:off x="6107837" y="297180"/>
            <a:ext cx="5779363" cy="6263640"/>
          </a:xfrm>
          <a:solidFill>
            <a:schemeClr val="bg1">
              <a:lumMod val="85000"/>
            </a:schemeClr>
          </a:solidFill>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9" name="Text Placeholder 3"/>
          <p:cNvSpPr>
            <a:spLocks noGrp="1"/>
          </p:cNvSpPr>
          <p:nvPr>
            <p:ph type="body" sz="half" idx="13" hasCustomPrompt="1"/>
          </p:nvPr>
        </p:nvSpPr>
        <p:spPr>
          <a:xfrm rot="16200000">
            <a:off x="9415031" y="4038576"/>
            <a:ext cx="4598173" cy="446314"/>
          </a:xfrm>
        </p:spPr>
        <p:txBody>
          <a:bodyPr anchor="ctr">
            <a:normAutofit/>
          </a:bodyPr>
          <a:lstStyle>
            <a:lvl1pPr marL="0" indent="0" algn="l">
              <a:lnSpc>
                <a:spcPct val="100000"/>
              </a:lnSpc>
              <a:spcBef>
                <a:spcPts val="1000"/>
              </a:spcBef>
              <a:buNone/>
              <a:defRPr sz="1050" baseline="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Photo credit if needed</a:t>
            </a:r>
          </a:p>
        </p:txBody>
      </p:sp>
      <p:sp>
        <p:nvSpPr>
          <p:cNvPr id="5" name="Date Placeholder 4"/>
          <p:cNvSpPr>
            <a:spLocks noGrp="1"/>
          </p:cNvSpPr>
          <p:nvPr>
            <p:ph type="dt" sz="half" idx="10"/>
          </p:nvPr>
        </p:nvSpPr>
        <p:spPr/>
        <p:txBody>
          <a:bodyPr/>
          <a:lstStyle/>
          <a:p>
            <a:fld id="{96DFF08F-DC6B-4601-B491-B0F83F6DD2DA}" type="datetimeFigureOut">
              <a:rPr lang="en-US" dirty="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ull Screen Picture Slide">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9560" y="297180"/>
            <a:ext cx="11612881" cy="6263640"/>
          </a:xfrm>
          <a:solidFill>
            <a:schemeClr val="bg1">
              <a:lumMod val="85000"/>
            </a:schemeClr>
          </a:solidFill>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5" name="Date Placeholder 4"/>
          <p:cNvSpPr>
            <a:spLocks noGrp="1"/>
          </p:cNvSpPr>
          <p:nvPr>
            <p:ph type="dt" sz="half" idx="10"/>
          </p:nvPr>
        </p:nvSpPr>
        <p:spPr/>
        <p:txBody>
          <a:bodyPr/>
          <a:lstStyle/>
          <a:p>
            <a:fld id="{96DFF08F-DC6B-4601-B491-B0F83F6DD2DA}" type="datetimeFigureOut">
              <a:rPr lang="en-US" dirty="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
        <p:nvSpPr>
          <p:cNvPr id="9" name="Text Placeholder 3"/>
          <p:cNvSpPr>
            <a:spLocks noGrp="1"/>
          </p:cNvSpPr>
          <p:nvPr>
            <p:ph type="body" sz="half" idx="2" hasCustomPrompt="1"/>
          </p:nvPr>
        </p:nvSpPr>
        <p:spPr>
          <a:xfrm rot="16200000">
            <a:off x="9415031" y="4038576"/>
            <a:ext cx="4598173" cy="446314"/>
          </a:xfrm>
        </p:spPr>
        <p:txBody>
          <a:bodyPr anchor="ctr">
            <a:normAutofit/>
          </a:bodyPr>
          <a:lstStyle>
            <a:lvl1pPr marL="0" indent="0" algn="l">
              <a:lnSpc>
                <a:spcPct val="100000"/>
              </a:lnSpc>
              <a:spcBef>
                <a:spcPts val="1000"/>
              </a:spcBef>
              <a:buNone/>
              <a:defRPr sz="105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Photo credit if needed</a:t>
            </a:r>
          </a:p>
        </p:txBody>
      </p:sp>
    </p:spTree>
    <p:extLst>
      <p:ext uri="{BB962C8B-B14F-4D97-AF65-F5344CB8AC3E}">
        <p14:creationId xmlns:p14="http://schemas.microsoft.com/office/powerpoint/2010/main" val="3787829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orizontal Picture with Title Slide">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701040" y="693419"/>
            <a:ext cx="10789920" cy="731520"/>
          </a:xfrm>
        </p:spPr>
        <p:txBody>
          <a:bodyPr anchor="t">
            <a:noAutofit/>
          </a:bodyPr>
          <a:lstStyle>
            <a:lvl1pPr>
              <a:defRPr>
                <a:solidFill>
                  <a:schemeClr val="tx2"/>
                </a:solidFill>
              </a:defRPr>
            </a:lvl1pPr>
          </a:lstStyle>
          <a:p>
            <a:r>
              <a:rPr lang="en-US"/>
              <a:t>Heading</a:t>
            </a:r>
          </a:p>
        </p:txBody>
      </p:sp>
      <p:sp>
        <p:nvSpPr>
          <p:cNvPr id="3" name="Picture Placeholder 2"/>
          <p:cNvSpPr>
            <a:spLocks noGrp="1" noChangeAspect="1"/>
          </p:cNvSpPr>
          <p:nvPr>
            <p:ph type="pic" idx="1"/>
          </p:nvPr>
        </p:nvSpPr>
        <p:spPr>
          <a:xfrm>
            <a:off x="289560" y="1767840"/>
            <a:ext cx="11612881" cy="4792980"/>
          </a:xfrm>
          <a:solidFill>
            <a:schemeClr val="bg1">
              <a:lumMod val="85000"/>
            </a:schemeClr>
          </a:solidFill>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9" name="Text Placeholder 3"/>
          <p:cNvSpPr>
            <a:spLocks noGrp="1"/>
          </p:cNvSpPr>
          <p:nvPr>
            <p:ph type="body" sz="half" idx="2" hasCustomPrompt="1"/>
          </p:nvPr>
        </p:nvSpPr>
        <p:spPr>
          <a:xfrm rot="16200000">
            <a:off x="9415031" y="4038576"/>
            <a:ext cx="4598173" cy="446314"/>
          </a:xfrm>
        </p:spPr>
        <p:txBody>
          <a:bodyPr anchor="ctr">
            <a:normAutofit/>
          </a:bodyPr>
          <a:lstStyle>
            <a:lvl1pPr marL="0" indent="0" algn="l">
              <a:lnSpc>
                <a:spcPct val="100000"/>
              </a:lnSpc>
              <a:spcBef>
                <a:spcPts val="1000"/>
              </a:spcBef>
              <a:buNone/>
              <a:defRPr sz="105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Photo credit if needed</a:t>
            </a:r>
          </a:p>
        </p:txBody>
      </p:sp>
      <p:sp>
        <p:nvSpPr>
          <p:cNvPr id="5" name="Date Placeholder 4"/>
          <p:cNvSpPr>
            <a:spLocks noGrp="1"/>
          </p:cNvSpPr>
          <p:nvPr>
            <p:ph type="dt" sz="half" idx="10"/>
          </p:nvPr>
        </p:nvSpPr>
        <p:spPr/>
        <p:txBody>
          <a:bodyPr/>
          <a:lstStyle/>
          <a:p>
            <a:fld id="{96DFF08F-DC6B-4601-B491-B0F83F6DD2DA}" type="datetimeFigureOut">
              <a:rPr lang="en-US" dirty="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6208306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Slid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t">
            <a:noAutofit/>
          </a:bodyPr>
          <a:lstStyle>
            <a:lvl1pPr>
              <a:defRPr/>
            </a:lvl1pPr>
          </a:lstStyle>
          <a:p>
            <a:r>
              <a:rPr lang="en-US"/>
              <a:t>Heading</a:t>
            </a:r>
          </a:p>
        </p:txBody>
      </p:sp>
      <p:sp>
        <p:nvSpPr>
          <p:cNvPr id="3" name="Date Placeholder 2"/>
          <p:cNvSpPr>
            <a:spLocks noGrp="1"/>
          </p:cNvSpPr>
          <p:nvPr>
            <p:ph type="dt" sz="half" idx="10"/>
          </p:nvPr>
        </p:nvSpPr>
        <p:spPr/>
        <p:txBody>
          <a:bodyPr/>
          <a:lstStyle/>
          <a:p>
            <a:fld id="{96DFF08F-DC6B-4601-B491-B0F83F6DD2DA}" type="datetimeFigureOut">
              <a:rPr lang="en-US" dirty="0"/>
              <a:t>10/9/2026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genda or Li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01040" y="693419"/>
            <a:ext cx="10789920" cy="731520"/>
          </a:xfrm>
        </p:spPr>
        <p:txBody>
          <a:bodyPr wrap="square" anchor="t">
            <a:noAutofit/>
          </a:bodyPr>
          <a:lstStyle>
            <a:lvl1pPr>
              <a:defRPr baseline="0"/>
            </a:lvl1pPr>
          </a:lstStyle>
          <a:p>
            <a:r>
              <a:rPr lang="en-US"/>
              <a:t>Agenda or List</a:t>
            </a:r>
          </a:p>
        </p:txBody>
      </p:sp>
      <p:sp>
        <p:nvSpPr>
          <p:cNvPr id="11" name="Text Placeholder 20"/>
          <p:cNvSpPr>
            <a:spLocks noGrp="1"/>
          </p:cNvSpPr>
          <p:nvPr>
            <p:ph type="body" sz="quarter" idx="14" hasCustomPrompt="1"/>
          </p:nvPr>
        </p:nvSpPr>
        <p:spPr>
          <a:xfrm>
            <a:off x="701040" y="1599882"/>
            <a:ext cx="731838" cy="731838"/>
          </a:xfrm>
          <a:solidFill>
            <a:schemeClr val="bg2"/>
          </a:solidFill>
        </p:spPr>
        <p:txBody>
          <a:bodyPr anchor="ctr">
            <a:normAutofit/>
          </a:bodyPr>
          <a:lstStyle>
            <a:lvl1pPr marL="0" indent="0" algn="ctr">
              <a:buNone/>
              <a:defRPr sz="3200" b="1">
                <a:latin typeface="+mj-lt"/>
              </a:defRPr>
            </a:lvl1pPr>
          </a:lstStyle>
          <a:p>
            <a:pPr lvl="0"/>
            <a:r>
              <a:rPr lang="en-US"/>
              <a:t>#</a:t>
            </a:r>
          </a:p>
        </p:txBody>
      </p:sp>
      <p:sp>
        <p:nvSpPr>
          <p:cNvPr id="7" name="Content Placeholder 2"/>
          <p:cNvSpPr>
            <a:spLocks noGrp="1"/>
          </p:cNvSpPr>
          <p:nvPr>
            <p:ph idx="1" hasCustomPrompt="1"/>
          </p:nvPr>
        </p:nvSpPr>
        <p:spPr>
          <a:xfrm>
            <a:off x="1533490" y="1600200"/>
            <a:ext cx="9957469" cy="731520"/>
          </a:xfrm>
        </p:spPr>
        <p:txBody>
          <a:bodyPr anchor="ctr"/>
          <a:lstStyle>
            <a:lvl1pPr marL="0" indent="0">
              <a:buNone/>
              <a:defRPr/>
            </a:lvl1pPr>
          </a:lstStyle>
          <a:p>
            <a:pPr lvl="0"/>
            <a:r>
              <a:rPr lang="en-US"/>
              <a:t>Click to enter text</a:t>
            </a:r>
          </a:p>
        </p:txBody>
      </p:sp>
      <p:sp>
        <p:nvSpPr>
          <p:cNvPr id="17" name="Text Placeholder 20"/>
          <p:cNvSpPr>
            <a:spLocks noGrp="1"/>
          </p:cNvSpPr>
          <p:nvPr>
            <p:ph type="body" sz="quarter" idx="16" hasCustomPrompt="1"/>
          </p:nvPr>
        </p:nvSpPr>
        <p:spPr>
          <a:xfrm>
            <a:off x="701040" y="2506345"/>
            <a:ext cx="731838" cy="731838"/>
          </a:xfrm>
          <a:solidFill>
            <a:schemeClr val="bg2"/>
          </a:solidFill>
        </p:spPr>
        <p:txBody>
          <a:bodyPr anchor="ctr">
            <a:normAutofit/>
          </a:bodyPr>
          <a:lstStyle>
            <a:lvl1pPr marL="0" indent="0" algn="ctr">
              <a:buNone/>
              <a:defRPr sz="3200" b="1">
                <a:latin typeface="+mj-lt"/>
              </a:defRPr>
            </a:lvl1pPr>
          </a:lstStyle>
          <a:p>
            <a:pPr lvl="0"/>
            <a:r>
              <a:rPr lang="en-US"/>
              <a:t>#</a:t>
            </a:r>
          </a:p>
        </p:txBody>
      </p:sp>
      <p:sp>
        <p:nvSpPr>
          <p:cNvPr id="16" name="Content Placeholder 2"/>
          <p:cNvSpPr>
            <a:spLocks noGrp="1"/>
          </p:cNvSpPr>
          <p:nvPr>
            <p:ph idx="15" hasCustomPrompt="1"/>
          </p:nvPr>
        </p:nvSpPr>
        <p:spPr>
          <a:xfrm>
            <a:off x="1533490" y="2506663"/>
            <a:ext cx="9957469" cy="731520"/>
          </a:xfrm>
        </p:spPr>
        <p:txBody>
          <a:bodyPr anchor="ctr"/>
          <a:lstStyle>
            <a:lvl1pPr marL="0" indent="0">
              <a:buNone/>
              <a:defRPr baseline="0"/>
            </a:lvl1pPr>
          </a:lstStyle>
          <a:p>
            <a:pPr lvl="0"/>
            <a:r>
              <a:rPr lang="en-US"/>
              <a:t>Click to enter text</a:t>
            </a:r>
          </a:p>
        </p:txBody>
      </p:sp>
      <p:sp>
        <p:nvSpPr>
          <p:cNvPr id="19" name="Text Placeholder 20"/>
          <p:cNvSpPr>
            <a:spLocks noGrp="1"/>
          </p:cNvSpPr>
          <p:nvPr>
            <p:ph type="body" sz="quarter" idx="18" hasCustomPrompt="1"/>
          </p:nvPr>
        </p:nvSpPr>
        <p:spPr>
          <a:xfrm>
            <a:off x="701040" y="3412490"/>
            <a:ext cx="731838" cy="731838"/>
          </a:xfrm>
          <a:solidFill>
            <a:schemeClr val="bg2"/>
          </a:solidFill>
        </p:spPr>
        <p:txBody>
          <a:bodyPr anchor="ctr">
            <a:normAutofit/>
          </a:bodyPr>
          <a:lstStyle>
            <a:lvl1pPr marL="0" indent="0" algn="ctr">
              <a:buNone/>
              <a:defRPr sz="3200" b="1">
                <a:latin typeface="+mj-lt"/>
              </a:defRPr>
            </a:lvl1pPr>
          </a:lstStyle>
          <a:p>
            <a:pPr lvl="0"/>
            <a:r>
              <a:rPr lang="en-US"/>
              <a:t>#</a:t>
            </a:r>
          </a:p>
        </p:txBody>
      </p:sp>
      <p:sp>
        <p:nvSpPr>
          <p:cNvPr id="18" name="Content Placeholder 2"/>
          <p:cNvSpPr>
            <a:spLocks noGrp="1"/>
          </p:cNvSpPr>
          <p:nvPr>
            <p:ph idx="17" hasCustomPrompt="1"/>
          </p:nvPr>
        </p:nvSpPr>
        <p:spPr>
          <a:xfrm>
            <a:off x="1533490" y="3412808"/>
            <a:ext cx="9957469" cy="731520"/>
          </a:xfrm>
        </p:spPr>
        <p:txBody>
          <a:bodyPr anchor="ctr"/>
          <a:lstStyle>
            <a:lvl1pPr marL="0" indent="0">
              <a:buNone/>
              <a:defRPr/>
            </a:lvl1pPr>
          </a:lstStyle>
          <a:p>
            <a:pPr lvl="0"/>
            <a:r>
              <a:rPr lang="en-US"/>
              <a:t>Click to enter text</a:t>
            </a:r>
          </a:p>
        </p:txBody>
      </p:sp>
      <p:sp>
        <p:nvSpPr>
          <p:cNvPr id="21" name="Text Placeholder 20"/>
          <p:cNvSpPr>
            <a:spLocks noGrp="1"/>
          </p:cNvSpPr>
          <p:nvPr>
            <p:ph type="body" sz="quarter" idx="20" hasCustomPrompt="1"/>
          </p:nvPr>
        </p:nvSpPr>
        <p:spPr>
          <a:xfrm>
            <a:off x="701040" y="4318317"/>
            <a:ext cx="731838" cy="731838"/>
          </a:xfrm>
          <a:solidFill>
            <a:schemeClr val="bg2"/>
          </a:solidFill>
        </p:spPr>
        <p:txBody>
          <a:bodyPr anchor="ctr">
            <a:normAutofit/>
          </a:bodyPr>
          <a:lstStyle>
            <a:lvl1pPr marL="0" indent="0" algn="ctr">
              <a:buNone/>
              <a:defRPr sz="3200" b="1">
                <a:latin typeface="+mj-lt"/>
              </a:defRPr>
            </a:lvl1pPr>
          </a:lstStyle>
          <a:p>
            <a:pPr lvl="0"/>
            <a:r>
              <a:rPr lang="en-US"/>
              <a:t>#</a:t>
            </a:r>
          </a:p>
        </p:txBody>
      </p:sp>
      <p:sp>
        <p:nvSpPr>
          <p:cNvPr id="20" name="Content Placeholder 2"/>
          <p:cNvSpPr>
            <a:spLocks noGrp="1"/>
          </p:cNvSpPr>
          <p:nvPr>
            <p:ph idx="19" hasCustomPrompt="1"/>
          </p:nvPr>
        </p:nvSpPr>
        <p:spPr>
          <a:xfrm>
            <a:off x="1533490" y="4318635"/>
            <a:ext cx="9957469" cy="731520"/>
          </a:xfrm>
        </p:spPr>
        <p:txBody>
          <a:bodyPr anchor="ctr">
            <a:noAutofit/>
          </a:bodyPr>
          <a:lstStyle>
            <a:lvl1pPr marL="0" indent="0">
              <a:buNone/>
              <a:defRPr/>
            </a:lvl1pPr>
          </a:lstStyle>
          <a:p>
            <a:pPr lvl="0"/>
            <a:r>
              <a:rPr lang="en-US"/>
              <a:t>Click to enter text</a:t>
            </a:r>
          </a:p>
        </p:txBody>
      </p:sp>
      <p:sp>
        <p:nvSpPr>
          <p:cNvPr id="23" name="Text Placeholder 20"/>
          <p:cNvSpPr>
            <a:spLocks noGrp="1"/>
          </p:cNvSpPr>
          <p:nvPr>
            <p:ph type="body" sz="quarter" idx="22" hasCustomPrompt="1"/>
          </p:nvPr>
        </p:nvSpPr>
        <p:spPr>
          <a:xfrm>
            <a:off x="701040" y="5223826"/>
            <a:ext cx="731838" cy="731838"/>
          </a:xfrm>
          <a:solidFill>
            <a:schemeClr val="bg2"/>
          </a:solidFill>
        </p:spPr>
        <p:txBody>
          <a:bodyPr anchor="ctr">
            <a:normAutofit/>
          </a:bodyPr>
          <a:lstStyle>
            <a:lvl1pPr marL="0" indent="0" algn="ctr">
              <a:buNone/>
              <a:defRPr sz="3200" b="1">
                <a:latin typeface="+mj-lt"/>
              </a:defRPr>
            </a:lvl1pPr>
          </a:lstStyle>
          <a:p>
            <a:pPr lvl="0"/>
            <a:r>
              <a:rPr lang="en-US"/>
              <a:t>#</a:t>
            </a:r>
          </a:p>
        </p:txBody>
      </p:sp>
      <p:sp>
        <p:nvSpPr>
          <p:cNvPr id="22" name="Content Placeholder 2"/>
          <p:cNvSpPr>
            <a:spLocks noGrp="1"/>
          </p:cNvSpPr>
          <p:nvPr>
            <p:ph idx="21" hasCustomPrompt="1"/>
          </p:nvPr>
        </p:nvSpPr>
        <p:spPr>
          <a:xfrm>
            <a:off x="1533490" y="5224144"/>
            <a:ext cx="9957469" cy="731520"/>
          </a:xfrm>
        </p:spPr>
        <p:txBody>
          <a:bodyPr anchor="ctr"/>
          <a:lstStyle>
            <a:lvl1pPr marL="0" indent="0">
              <a:buNone/>
              <a:defRPr/>
            </a:lvl1pPr>
          </a:lstStyle>
          <a:p>
            <a:pPr lvl="0"/>
            <a:r>
              <a:rPr lang="en-US"/>
              <a:t>Click to enter text</a:t>
            </a:r>
          </a:p>
        </p:txBody>
      </p:sp>
      <p:sp>
        <p:nvSpPr>
          <p:cNvPr id="8" name="Date Placeholder 7"/>
          <p:cNvSpPr>
            <a:spLocks noGrp="1"/>
          </p:cNvSpPr>
          <p:nvPr>
            <p:ph type="dt" sz="half" idx="10"/>
          </p:nvPr>
        </p:nvSpPr>
        <p:spPr/>
        <p:txBody>
          <a:bodyPr/>
          <a:lstStyle/>
          <a:p>
            <a:fld id="{96DFF08F-DC6B-4601-B491-B0F83F6DD2DA}" type="datetimeFigureOut">
              <a:rPr lang="en-US" smtClean="0"/>
              <a:pPr/>
              <a:t>10/9/2026</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12746507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 A Model">
    <p:spTree>
      <p:nvGrpSpPr>
        <p:cNvPr id="1" name=""/>
        <p:cNvGrpSpPr/>
        <p:nvPr/>
      </p:nvGrpSpPr>
      <p:grpSpPr>
        <a:xfrm>
          <a:off x="0" y="0"/>
          <a:ext cx="0" cy="0"/>
          <a:chOff x="0" y="0"/>
          <a:chExt cx="0" cy="0"/>
        </a:xfrm>
      </p:grpSpPr>
      <p:sp>
        <p:nvSpPr>
          <p:cNvPr id="11" name="TextBox 10"/>
          <p:cNvSpPr txBox="1"/>
          <p:nvPr userDrawn="1"/>
        </p:nvSpPr>
        <p:spPr>
          <a:xfrm>
            <a:off x="701040" y="1600200"/>
            <a:ext cx="3968064" cy="3693319"/>
          </a:xfrm>
          <a:prstGeom prst="rect">
            <a:avLst/>
          </a:prstGeom>
          <a:noFill/>
        </p:spPr>
        <p:txBody>
          <a:bodyPr wrap="square" rtlCol="0">
            <a:spAutoFit/>
          </a:bodyPr>
          <a:lstStyle/>
          <a:p>
            <a:r>
              <a:rPr lang="en-US" sz="3600"/>
              <a:t>A research-based, comprehensive guide for</a:t>
            </a:r>
            <a:r>
              <a:rPr lang="en-US" sz="3600" baseline="0"/>
              <a:t> systemic school culture change.</a:t>
            </a:r>
            <a:endParaRPr lang="en-US" sz="3600"/>
          </a:p>
          <a:p>
            <a:endParaRPr lang="en-US" sz="3600"/>
          </a:p>
          <a:p>
            <a:endParaRPr lang="en-US"/>
          </a:p>
        </p:txBody>
      </p:sp>
      <p:pic>
        <p:nvPicPr>
          <p:cNvPr id="1026" name="Picture 2" descr="Oregon GEAR UP's 3A Model framework. It consists of a central 'College-Going Culture' goal supported by three pillars: Aspirations, Academics, and Awareness, surrounded by a ring of strategic support processes. Full details are provided in the next text box.">
            <a:extLst>
              <a:ext uri="{FF2B5EF4-FFF2-40B4-BE49-F238E27FC236}">
                <a16:creationId xmlns:a16="http://schemas.microsoft.com/office/drawing/2014/main" id="{49D108B5-0B78-15D5-B68D-DF1B26ED2D6B}"/>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2733" t="4297" r="3375" b="6542"/>
          <a:stretch>
            <a:fillRect/>
          </a:stretch>
        </p:blipFill>
        <p:spPr bwMode="auto">
          <a:xfrm>
            <a:off x="4807358" y="511821"/>
            <a:ext cx="6143907" cy="583435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hidden="1">
            <a:extLst>
              <a:ext uri="{FF2B5EF4-FFF2-40B4-BE49-F238E27FC236}">
                <a16:creationId xmlns:a16="http://schemas.microsoft.com/office/drawing/2014/main" id="{0F5F4D80-8D18-5F66-AC49-84DC5BAC4D3F}"/>
              </a:ext>
            </a:extLst>
          </p:cNvPr>
          <p:cNvSpPr txBox="1"/>
          <p:nvPr userDrawn="1"/>
        </p:nvSpPr>
        <p:spPr>
          <a:xfrm>
            <a:off x="5693797" y="1179740"/>
            <a:ext cx="4717774" cy="4801314"/>
          </a:xfrm>
          <a:prstGeom prst="rect">
            <a:avLst/>
          </a:prstGeom>
          <a:noFill/>
        </p:spPr>
        <p:txBody>
          <a:bodyPr wrap="square" rtlCol="0">
            <a:spAutoFit/>
          </a:bodyPr>
          <a:lstStyle/>
          <a:p>
            <a:r>
              <a:rPr lang="en-US" b="1"/>
              <a:t>Detailed Model Description:</a:t>
            </a:r>
            <a:r>
              <a:rPr lang="en-US"/>
              <a:t> This diagram, titled "Our Model," represents a systemic school culture change framework.</a:t>
            </a:r>
          </a:p>
          <a:p>
            <a:pPr marL="285750" indent="-285750">
              <a:buFont typeface="Arial" panose="020B0604020202020204" pitchFamily="34" charset="0"/>
              <a:buChar char="•"/>
            </a:pPr>
            <a:r>
              <a:rPr lang="en-US" b="1"/>
              <a:t>The Core:</a:t>
            </a:r>
            <a:r>
              <a:rPr lang="en-US"/>
              <a:t> At the center of the model is "College-Going Culture," which focuses on creating systemic and sustainable change.</a:t>
            </a:r>
          </a:p>
          <a:p>
            <a:pPr marL="285750" indent="-285750">
              <a:buFont typeface="Arial" panose="020B0604020202020204" pitchFamily="34" charset="0"/>
              <a:buChar char="•"/>
            </a:pPr>
            <a:r>
              <a:rPr lang="en-US" b="1"/>
              <a:t>The Three Pillars (Inner Triangles):</a:t>
            </a:r>
            <a:r>
              <a:rPr lang="en-US"/>
              <a:t> </a:t>
            </a:r>
          </a:p>
          <a:p>
            <a:pPr marL="742950" lvl="1" indent="-285750">
              <a:buFont typeface="Arial" panose="020B0604020202020204" pitchFamily="34" charset="0"/>
              <a:buChar char="•"/>
            </a:pPr>
            <a:r>
              <a:rPr lang="en-US" b="1"/>
              <a:t>Aspirations:</a:t>
            </a:r>
            <a:r>
              <a:rPr lang="en-US"/>
              <a:t> Building high expectations for all students.</a:t>
            </a:r>
          </a:p>
          <a:p>
            <a:pPr marL="742950" lvl="1" indent="-285750">
              <a:buFont typeface="Arial" panose="020B0604020202020204" pitchFamily="34" charset="0"/>
              <a:buChar char="•"/>
            </a:pPr>
            <a:r>
              <a:rPr lang="en-US" b="1"/>
              <a:t>Academics:</a:t>
            </a:r>
            <a:r>
              <a:rPr lang="en-US"/>
              <a:t> Supporting and challenging students to succeed.</a:t>
            </a:r>
          </a:p>
          <a:p>
            <a:pPr marL="742950" lvl="1" indent="-285750">
              <a:buFont typeface="Arial" panose="020B0604020202020204" pitchFamily="34" charset="0"/>
              <a:buChar char="•"/>
            </a:pPr>
            <a:r>
              <a:rPr lang="en-US" b="1"/>
              <a:t>Awareness:</a:t>
            </a:r>
            <a:r>
              <a:rPr lang="en-US"/>
              <a:t> Providing information and assistance to students and families.</a:t>
            </a:r>
          </a:p>
          <a:p>
            <a:pPr marL="285750" indent="-285750">
              <a:buFont typeface="Arial" panose="020B0604020202020204" pitchFamily="34" charset="0"/>
              <a:buChar char="•"/>
            </a:pPr>
            <a:r>
              <a:rPr lang="en-US" b="1"/>
              <a:t>Supporting Drivers (Outer Ring):</a:t>
            </a:r>
            <a:r>
              <a:rPr lang="en-US"/>
              <a:t> The model is surrounded by three continuous processes: Resources and Partnerships, Data and Strategic Planning, and Training and Coaching.</a:t>
            </a:r>
          </a:p>
        </p:txBody>
      </p:sp>
      <p:sp>
        <p:nvSpPr>
          <p:cNvPr id="5" name="Date Placeholder 4"/>
          <p:cNvSpPr>
            <a:spLocks noGrp="1"/>
          </p:cNvSpPr>
          <p:nvPr>
            <p:ph type="dt" sz="half" idx="10"/>
          </p:nvPr>
        </p:nvSpPr>
        <p:spPr/>
        <p:txBody>
          <a:bodyPr/>
          <a:lstStyle/>
          <a:p>
            <a:fld id="{96DFF08F-DC6B-4601-B491-B0F83F6DD2DA}" type="datetimeFigureOut">
              <a:rPr lang="en-US" dirty="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
        <p:nvSpPr>
          <p:cNvPr id="3" name="Title 1">
            <a:extLst>
              <a:ext uri="{FF2B5EF4-FFF2-40B4-BE49-F238E27FC236}">
                <a16:creationId xmlns:a16="http://schemas.microsoft.com/office/drawing/2014/main" id="{11D79B40-35FA-12AF-1339-DBA5FE54E7C5}"/>
              </a:ext>
            </a:extLst>
          </p:cNvPr>
          <p:cNvSpPr>
            <a:spLocks noGrp="1"/>
          </p:cNvSpPr>
          <p:nvPr>
            <p:ph type="title" hasCustomPrompt="1"/>
          </p:nvPr>
        </p:nvSpPr>
        <p:spPr>
          <a:xfrm>
            <a:off x="701040" y="693419"/>
            <a:ext cx="10789920" cy="731520"/>
          </a:xfrm>
        </p:spPr>
        <p:txBody>
          <a:bodyPr anchor="t">
            <a:noAutofit/>
          </a:bodyPr>
          <a:lstStyle>
            <a:lvl1pPr>
              <a:defRPr/>
            </a:lvl1pPr>
          </a:lstStyle>
          <a:p>
            <a:r>
              <a:rPr lang="en-US"/>
              <a:t>Type: Our 3As Model</a:t>
            </a:r>
          </a:p>
        </p:txBody>
      </p:sp>
    </p:spTree>
    <p:extLst>
      <p:ext uri="{BB962C8B-B14F-4D97-AF65-F5344CB8AC3E}">
        <p14:creationId xmlns:p14="http://schemas.microsoft.com/office/powerpoint/2010/main" val="36388659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Map">
    <p:spTree>
      <p:nvGrpSpPr>
        <p:cNvPr id="1" name=""/>
        <p:cNvGrpSpPr/>
        <p:nvPr/>
      </p:nvGrpSpPr>
      <p:grpSpPr>
        <a:xfrm>
          <a:off x="0" y="0"/>
          <a:ext cx="0" cy="0"/>
          <a:chOff x="0" y="0"/>
          <a:chExt cx="0" cy="0"/>
        </a:xfrm>
      </p:grpSpPr>
      <p:sp>
        <p:nvSpPr>
          <p:cNvPr id="10" name="TextBox 9"/>
          <p:cNvSpPr txBox="1"/>
          <p:nvPr userDrawn="1"/>
        </p:nvSpPr>
        <p:spPr>
          <a:xfrm>
            <a:off x="701040" y="1600200"/>
            <a:ext cx="3992341" cy="4247317"/>
          </a:xfrm>
          <a:prstGeom prst="rect">
            <a:avLst/>
          </a:prstGeom>
          <a:noFill/>
        </p:spPr>
        <p:txBody>
          <a:bodyPr wrap="square" rtlCol="0">
            <a:spAutoFit/>
          </a:bodyPr>
          <a:lstStyle/>
          <a:p>
            <a:r>
              <a:rPr lang="en-US" sz="3600"/>
              <a:t>We have</a:t>
            </a:r>
            <a:r>
              <a:rPr lang="en-US" sz="3600" baseline="0"/>
              <a:t> served over 40,000 students in grades 7-12 at more than 100 low-income schools since 2002.</a:t>
            </a:r>
            <a:endParaRPr lang="en-US" sz="3600"/>
          </a:p>
          <a:p>
            <a:endParaRPr lang="en-US" sz="3600"/>
          </a:p>
          <a:p>
            <a:endParaRPr lang="en-US"/>
          </a:p>
        </p:txBody>
      </p:sp>
      <p:pic>
        <p:nvPicPr>
          <p:cNvPr id="4" name="Picture 3" descr="A map of Oregon showing the locations of over 100 low-income schools served. Schools are distributed across the state with high concentrations in the Willamette Valley and coastal regions. The schools are categorized into five cohorts spanning from 2002 to 2029. Detailed data for these locations is available upon request.">
            <a:extLst>
              <a:ext uri="{FF2B5EF4-FFF2-40B4-BE49-F238E27FC236}">
                <a16:creationId xmlns:a16="http://schemas.microsoft.com/office/drawing/2014/main" id="{BDFE9C23-D6D5-19BF-91BD-A63955F77F88}"/>
              </a:ext>
            </a:extLst>
          </p:cNvPr>
          <p:cNvPicPr>
            <a:picLocks noChangeAspect="1"/>
          </p:cNvPicPr>
          <p:nvPr userDrawn="1"/>
        </p:nvPicPr>
        <p:blipFill>
          <a:blip r:embed="rId2"/>
          <a:stretch>
            <a:fillRect/>
          </a:stretch>
        </p:blipFill>
        <p:spPr>
          <a:xfrm>
            <a:off x="4859669" y="815276"/>
            <a:ext cx="6283090" cy="4822853"/>
          </a:xfrm>
          <a:prstGeom prst="rect">
            <a:avLst/>
          </a:prstGeom>
          <a:ln>
            <a:noFill/>
          </a:ln>
        </p:spPr>
      </p:pic>
      <p:sp>
        <p:nvSpPr>
          <p:cNvPr id="83" name="TextBox 82">
            <a:extLst>
              <a:ext uri="{FF2B5EF4-FFF2-40B4-BE49-F238E27FC236}">
                <a16:creationId xmlns:a16="http://schemas.microsoft.com/office/drawing/2014/main" id="{C08A810F-E2C2-5593-B23A-0654E36E844D}"/>
              </a:ext>
            </a:extLst>
          </p:cNvPr>
          <p:cNvSpPr txBox="1"/>
          <p:nvPr userDrawn="1"/>
        </p:nvSpPr>
        <p:spPr>
          <a:xfrm>
            <a:off x="8600020" y="3703283"/>
            <a:ext cx="1956250" cy="1477328"/>
          </a:xfrm>
          <a:prstGeom prst="rect">
            <a:avLst/>
          </a:prstGeom>
          <a:noFill/>
        </p:spPr>
        <p:txBody>
          <a:bodyPr wrap="square" rtlCol="0">
            <a:spAutoFit/>
          </a:bodyPr>
          <a:lstStyle/>
          <a:p>
            <a:r>
              <a:rPr lang="en-US"/>
              <a:t>2002-2008 Cohort</a:t>
            </a:r>
          </a:p>
          <a:p>
            <a:r>
              <a:rPr lang="en-US"/>
              <a:t>2008-2014 Cohort</a:t>
            </a:r>
          </a:p>
          <a:p>
            <a:r>
              <a:rPr lang="en-US"/>
              <a:t>2011-2017 Cohort</a:t>
            </a:r>
          </a:p>
          <a:p>
            <a:r>
              <a:rPr lang="en-US"/>
              <a:t>2014-2021 Cohort</a:t>
            </a:r>
          </a:p>
          <a:p>
            <a:r>
              <a:rPr lang="en-US"/>
              <a:t>2022-2029 Cohort</a:t>
            </a:r>
          </a:p>
        </p:txBody>
      </p:sp>
      <p:sp>
        <p:nvSpPr>
          <p:cNvPr id="16" name="Rectangle 15" descr="2008 to 20014 Cohort represented by yellow squares">
            <a:extLst>
              <a:ext uri="{FF2B5EF4-FFF2-40B4-BE49-F238E27FC236}">
                <a16:creationId xmlns:a16="http://schemas.microsoft.com/office/drawing/2014/main" id="{0DBCF71A-C362-045D-56DC-6C232F56545C}"/>
              </a:ext>
            </a:extLst>
          </p:cNvPr>
          <p:cNvSpPr/>
          <p:nvPr userDrawn="1"/>
        </p:nvSpPr>
        <p:spPr>
          <a:xfrm>
            <a:off x="5095108" y="5277924"/>
            <a:ext cx="183797" cy="174148"/>
          </a:xfrm>
          <a:prstGeom prst="rect">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descr="2008 to 20014 Cohort represented by yellow squares">
            <a:extLst>
              <a:ext uri="{FF2B5EF4-FFF2-40B4-BE49-F238E27FC236}">
                <a16:creationId xmlns:a16="http://schemas.microsoft.com/office/drawing/2014/main" id="{0D9F492A-4326-2C04-BA01-BE2D1BA4FC4D}"/>
              </a:ext>
            </a:extLst>
          </p:cNvPr>
          <p:cNvSpPr/>
          <p:nvPr userDrawn="1"/>
        </p:nvSpPr>
        <p:spPr>
          <a:xfrm>
            <a:off x="5772503" y="4772503"/>
            <a:ext cx="183797" cy="174148"/>
          </a:xfrm>
          <a:prstGeom prst="rect">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descr="2008 to 20014 Cohort represented by yellow squares">
            <a:extLst>
              <a:ext uri="{FF2B5EF4-FFF2-40B4-BE49-F238E27FC236}">
                <a16:creationId xmlns:a16="http://schemas.microsoft.com/office/drawing/2014/main" id="{B1075C18-DFF0-0603-7C58-9EC7E4B72663}"/>
              </a:ext>
            </a:extLst>
          </p:cNvPr>
          <p:cNvSpPr/>
          <p:nvPr userDrawn="1"/>
        </p:nvSpPr>
        <p:spPr>
          <a:xfrm>
            <a:off x="5772502" y="4559503"/>
            <a:ext cx="183797" cy="174148"/>
          </a:xfrm>
          <a:prstGeom prst="rect">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descr="2008 to 20014 Cohort represented by yellow squares">
            <a:extLst>
              <a:ext uri="{FF2B5EF4-FFF2-40B4-BE49-F238E27FC236}">
                <a16:creationId xmlns:a16="http://schemas.microsoft.com/office/drawing/2014/main" id="{49BC15F9-FB22-C661-4430-4D80777A4CD1}"/>
              </a:ext>
            </a:extLst>
          </p:cNvPr>
          <p:cNvSpPr/>
          <p:nvPr userDrawn="1"/>
        </p:nvSpPr>
        <p:spPr>
          <a:xfrm>
            <a:off x="5772502" y="4313446"/>
            <a:ext cx="183797" cy="174148"/>
          </a:xfrm>
          <a:prstGeom prst="rect">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descr="2008 to 20014 Cohort represented by yellow squares">
            <a:extLst>
              <a:ext uri="{FF2B5EF4-FFF2-40B4-BE49-F238E27FC236}">
                <a16:creationId xmlns:a16="http://schemas.microsoft.com/office/drawing/2014/main" id="{8ACC4D96-1D4E-52A5-D495-4E67381A64E7}"/>
              </a:ext>
            </a:extLst>
          </p:cNvPr>
          <p:cNvSpPr/>
          <p:nvPr userDrawn="1"/>
        </p:nvSpPr>
        <p:spPr>
          <a:xfrm>
            <a:off x="6004101" y="3439231"/>
            <a:ext cx="183797" cy="174148"/>
          </a:xfrm>
          <a:prstGeom prst="rect">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descr="2008 to 20014 Cohort represented by yellow squares">
            <a:extLst>
              <a:ext uri="{FF2B5EF4-FFF2-40B4-BE49-F238E27FC236}">
                <a16:creationId xmlns:a16="http://schemas.microsoft.com/office/drawing/2014/main" id="{D0DC6BF9-E142-C8B4-5969-76A7D7550B3E}"/>
              </a:ext>
            </a:extLst>
          </p:cNvPr>
          <p:cNvSpPr/>
          <p:nvPr userDrawn="1"/>
        </p:nvSpPr>
        <p:spPr>
          <a:xfrm>
            <a:off x="5278905" y="2212735"/>
            <a:ext cx="183797" cy="174148"/>
          </a:xfrm>
          <a:prstGeom prst="rect">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descr="2008 to 20014 Cohort represented by yellow squares">
            <a:extLst>
              <a:ext uri="{FF2B5EF4-FFF2-40B4-BE49-F238E27FC236}">
                <a16:creationId xmlns:a16="http://schemas.microsoft.com/office/drawing/2014/main" id="{2E16AF49-A05B-72B3-C094-155EBB194C1F}"/>
              </a:ext>
            </a:extLst>
          </p:cNvPr>
          <p:cNvSpPr/>
          <p:nvPr userDrawn="1"/>
        </p:nvSpPr>
        <p:spPr>
          <a:xfrm>
            <a:off x="6187898" y="1965803"/>
            <a:ext cx="183797" cy="174148"/>
          </a:xfrm>
          <a:prstGeom prst="rect">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descr="2008 to 20014 Cohort represented by yellow squares">
            <a:extLst>
              <a:ext uri="{FF2B5EF4-FFF2-40B4-BE49-F238E27FC236}">
                <a16:creationId xmlns:a16="http://schemas.microsoft.com/office/drawing/2014/main" id="{E5D58322-EBB2-62C5-0D54-2AD5116D39D4}"/>
              </a:ext>
            </a:extLst>
          </p:cNvPr>
          <p:cNvSpPr/>
          <p:nvPr userDrawn="1"/>
        </p:nvSpPr>
        <p:spPr>
          <a:xfrm>
            <a:off x="6279796" y="2837499"/>
            <a:ext cx="183797" cy="174148"/>
          </a:xfrm>
          <a:prstGeom prst="rect">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descr="2008 to 20014 Cohort represented by yellow squares">
            <a:extLst>
              <a:ext uri="{FF2B5EF4-FFF2-40B4-BE49-F238E27FC236}">
                <a16:creationId xmlns:a16="http://schemas.microsoft.com/office/drawing/2014/main" id="{AE2C72B6-A54C-1B4B-DB4E-4A5F15976B23}"/>
              </a:ext>
            </a:extLst>
          </p:cNvPr>
          <p:cNvSpPr/>
          <p:nvPr userDrawn="1"/>
        </p:nvSpPr>
        <p:spPr>
          <a:xfrm>
            <a:off x="7194903" y="5353050"/>
            <a:ext cx="183797" cy="174148"/>
          </a:xfrm>
          <a:prstGeom prst="rect">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descr="2008 to 20014 Cohort represented by yellow squares">
            <a:extLst>
              <a:ext uri="{FF2B5EF4-FFF2-40B4-BE49-F238E27FC236}">
                <a16:creationId xmlns:a16="http://schemas.microsoft.com/office/drawing/2014/main" id="{9FCE74D3-16FD-54A1-FD3D-66C44AAA86F1}"/>
              </a:ext>
            </a:extLst>
          </p:cNvPr>
          <p:cNvSpPr/>
          <p:nvPr userDrawn="1"/>
        </p:nvSpPr>
        <p:spPr>
          <a:xfrm>
            <a:off x="7194902" y="3563161"/>
            <a:ext cx="183797" cy="174148"/>
          </a:xfrm>
          <a:prstGeom prst="rect">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descr="2008 to 20014 Cohort represented by yellow squares">
            <a:extLst>
              <a:ext uri="{FF2B5EF4-FFF2-40B4-BE49-F238E27FC236}">
                <a16:creationId xmlns:a16="http://schemas.microsoft.com/office/drawing/2014/main" id="{C5863C3B-69E4-886B-70DC-F2ADED7611F7}"/>
              </a:ext>
            </a:extLst>
          </p:cNvPr>
          <p:cNvSpPr/>
          <p:nvPr userDrawn="1"/>
        </p:nvSpPr>
        <p:spPr>
          <a:xfrm>
            <a:off x="8934803" y="1337865"/>
            <a:ext cx="183797" cy="174148"/>
          </a:xfrm>
          <a:prstGeom prst="rect">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descr="2008 to 20014 Cohort represented by yellow squares">
            <a:extLst>
              <a:ext uri="{FF2B5EF4-FFF2-40B4-BE49-F238E27FC236}">
                <a16:creationId xmlns:a16="http://schemas.microsoft.com/office/drawing/2014/main" id="{705812ED-B2E2-6582-D522-3483C1437FF0}"/>
              </a:ext>
            </a:extLst>
          </p:cNvPr>
          <p:cNvSpPr/>
          <p:nvPr userDrawn="1"/>
        </p:nvSpPr>
        <p:spPr>
          <a:xfrm>
            <a:off x="8721443" y="1230828"/>
            <a:ext cx="183797" cy="174148"/>
          </a:xfrm>
          <a:prstGeom prst="rect">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descr="Decorative Green Rectangle">
            <a:extLst>
              <a:ext uri="{FF2B5EF4-FFF2-40B4-BE49-F238E27FC236}">
                <a16:creationId xmlns:a16="http://schemas.microsoft.com/office/drawing/2014/main" id="{673AE631-C248-3345-C1BB-F14097B8F434}"/>
              </a:ext>
            </a:extLst>
          </p:cNvPr>
          <p:cNvSpPr/>
          <p:nvPr userDrawn="1"/>
        </p:nvSpPr>
        <p:spPr>
          <a:xfrm>
            <a:off x="8251371" y="3703283"/>
            <a:ext cx="2264646" cy="1477328"/>
          </a:xfrm>
          <a:prstGeom prst="rect">
            <a:avLst/>
          </a:prstGeom>
          <a:noFill/>
          <a:ln w="57150">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8" name="Rectangle 27" descr="2008 to 20014 Cohort represented by yellow squares">
            <a:extLst>
              <a:ext uri="{FF2B5EF4-FFF2-40B4-BE49-F238E27FC236}">
                <a16:creationId xmlns:a16="http://schemas.microsoft.com/office/drawing/2014/main" id="{B3F906F3-86EC-7084-E68C-D995C34D88F3}"/>
              </a:ext>
            </a:extLst>
          </p:cNvPr>
          <p:cNvSpPr/>
          <p:nvPr userDrawn="1"/>
        </p:nvSpPr>
        <p:spPr>
          <a:xfrm>
            <a:off x="8418382" y="4069254"/>
            <a:ext cx="183797" cy="174148"/>
          </a:xfrm>
          <a:prstGeom prst="rect">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descr="2002 to 2008 cohort represented by red circles">
            <a:extLst>
              <a:ext uri="{FF2B5EF4-FFF2-40B4-BE49-F238E27FC236}">
                <a16:creationId xmlns:a16="http://schemas.microsoft.com/office/drawing/2014/main" id="{D6E9828A-E060-35C4-8CAD-4918B9448A13}"/>
              </a:ext>
            </a:extLst>
          </p:cNvPr>
          <p:cNvSpPr/>
          <p:nvPr userDrawn="1"/>
        </p:nvSpPr>
        <p:spPr>
          <a:xfrm>
            <a:off x="5554317" y="5127180"/>
            <a:ext cx="169658" cy="158545"/>
          </a:xfrm>
          <a:prstGeom prst="ellipse">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descr="2002 to 2008 cohort represented by red circles">
            <a:extLst>
              <a:ext uri="{FF2B5EF4-FFF2-40B4-BE49-F238E27FC236}">
                <a16:creationId xmlns:a16="http://schemas.microsoft.com/office/drawing/2014/main" id="{D2DA0C62-B738-AF7A-0EEF-D3753AFB41E5}"/>
              </a:ext>
            </a:extLst>
          </p:cNvPr>
          <p:cNvSpPr/>
          <p:nvPr userDrawn="1"/>
        </p:nvSpPr>
        <p:spPr>
          <a:xfrm>
            <a:off x="6202036" y="4833386"/>
            <a:ext cx="169658" cy="158545"/>
          </a:xfrm>
          <a:prstGeom prst="ellipse">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descr="2002 to 2008 cohort represented by red circles">
            <a:extLst>
              <a:ext uri="{FF2B5EF4-FFF2-40B4-BE49-F238E27FC236}">
                <a16:creationId xmlns:a16="http://schemas.microsoft.com/office/drawing/2014/main" id="{2D3F3132-8679-B24A-F861-748FE424DF00}"/>
              </a:ext>
            </a:extLst>
          </p:cNvPr>
          <p:cNvSpPr/>
          <p:nvPr userDrawn="1"/>
        </p:nvSpPr>
        <p:spPr>
          <a:xfrm>
            <a:off x="6952453" y="4733651"/>
            <a:ext cx="169658" cy="158545"/>
          </a:xfrm>
          <a:prstGeom prst="ellipse">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descr="2002 to 2008 cohort represented by red circles">
            <a:extLst>
              <a:ext uri="{FF2B5EF4-FFF2-40B4-BE49-F238E27FC236}">
                <a16:creationId xmlns:a16="http://schemas.microsoft.com/office/drawing/2014/main" id="{2D1346B5-AF19-1990-EFBA-5266A267B14A}"/>
              </a:ext>
            </a:extLst>
          </p:cNvPr>
          <p:cNvSpPr/>
          <p:nvPr userDrawn="1"/>
        </p:nvSpPr>
        <p:spPr>
          <a:xfrm>
            <a:off x="5109247" y="3911806"/>
            <a:ext cx="169658" cy="158545"/>
          </a:xfrm>
          <a:prstGeom prst="ellipse">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descr="2002 to 2008 cohort represented by red circles">
            <a:extLst>
              <a:ext uri="{FF2B5EF4-FFF2-40B4-BE49-F238E27FC236}">
                <a16:creationId xmlns:a16="http://schemas.microsoft.com/office/drawing/2014/main" id="{8354F65E-22BC-05DC-5225-CA968F6F42EC}"/>
              </a:ext>
            </a:extLst>
          </p:cNvPr>
          <p:cNvSpPr/>
          <p:nvPr userDrawn="1"/>
        </p:nvSpPr>
        <p:spPr>
          <a:xfrm>
            <a:off x="6032378" y="3156756"/>
            <a:ext cx="169658" cy="158545"/>
          </a:xfrm>
          <a:prstGeom prst="ellipse">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descr="2002 to 2008 cohort represented by red circles">
            <a:extLst>
              <a:ext uri="{FF2B5EF4-FFF2-40B4-BE49-F238E27FC236}">
                <a16:creationId xmlns:a16="http://schemas.microsoft.com/office/drawing/2014/main" id="{360842FE-BE2A-DC95-CD17-CFF574CF46C5}"/>
              </a:ext>
            </a:extLst>
          </p:cNvPr>
          <p:cNvSpPr/>
          <p:nvPr userDrawn="1"/>
        </p:nvSpPr>
        <p:spPr>
          <a:xfrm>
            <a:off x="6473173" y="3502564"/>
            <a:ext cx="169658" cy="158545"/>
          </a:xfrm>
          <a:prstGeom prst="ellipse">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descr="2002 to 2008 cohort represented by red circles">
            <a:extLst>
              <a:ext uri="{FF2B5EF4-FFF2-40B4-BE49-F238E27FC236}">
                <a16:creationId xmlns:a16="http://schemas.microsoft.com/office/drawing/2014/main" id="{DB0E5E11-1899-21D5-541A-BED7EBEBD45D}"/>
              </a:ext>
            </a:extLst>
          </p:cNvPr>
          <p:cNvSpPr/>
          <p:nvPr userDrawn="1"/>
        </p:nvSpPr>
        <p:spPr>
          <a:xfrm>
            <a:off x="7489943" y="2540125"/>
            <a:ext cx="169658" cy="158545"/>
          </a:xfrm>
          <a:prstGeom prst="ellipse">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descr="2002 to 2008 cohort represented by red circles">
            <a:extLst>
              <a:ext uri="{FF2B5EF4-FFF2-40B4-BE49-F238E27FC236}">
                <a16:creationId xmlns:a16="http://schemas.microsoft.com/office/drawing/2014/main" id="{8CAB8D93-A3A9-C543-DEE2-E9FA87514D06}"/>
              </a:ext>
            </a:extLst>
          </p:cNvPr>
          <p:cNvSpPr/>
          <p:nvPr userDrawn="1"/>
        </p:nvSpPr>
        <p:spPr>
          <a:xfrm>
            <a:off x="6463593" y="1690023"/>
            <a:ext cx="169658" cy="158545"/>
          </a:xfrm>
          <a:prstGeom prst="ellipse">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descr="2002 to 2008 cohort represented by red circles">
            <a:extLst>
              <a:ext uri="{FF2B5EF4-FFF2-40B4-BE49-F238E27FC236}">
                <a16:creationId xmlns:a16="http://schemas.microsoft.com/office/drawing/2014/main" id="{FB0660EB-5893-E138-0952-3AC8F9631BC1}"/>
              </a:ext>
            </a:extLst>
          </p:cNvPr>
          <p:cNvSpPr/>
          <p:nvPr userDrawn="1"/>
        </p:nvSpPr>
        <p:spPr>
          <a:xfrm>
            <a:off x="6371694" y="1604056"/>
            <a:ext cx="169658" cy="158545"/>
          </a:xfrm>
          <a:prstGeom prst="ellipse">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descr="2002 to 2008 cohort represented by red circles">
            <a:extLst>
              <a:ext uri="{FF2B5EF4-FFF2-40B4-BE49-F238E27FC236}">
                <a16:creationId xmlns:a16="http://schemas.microsoft.com/office/drawing/2014/main" id="{6F5A7D91-E3E0-CACF-4EB3-F907E35B948C}"/>
              </a:ext>
            </a:extLst>
          </p:cNvPr>
          <p:cNvSpPr/>
          <p:nvPr userDrawn="1"/>
        </p:nvSpPr>
        <p:spPr>
          <a:xfrm>
            <a:off x="6286865" y="1567767"/>
            <a:ext cx="169658" cy="158545"/>
          </a:xfrm>
          <a:prstGeom prst="ellipse">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descr="2002 to 2008 cohort represented by red circles">
            <a:extLst>
              <a:ext uri="{FF2B5EF4-FFF2-40B4-BE49-F238E27FC236}">
                <a16:creationId xmlns:a16="http://schemas.microsoft.com/office/drawing/2014/main" id="{525BBB29-02D1-95A3-7D23-AB1926B5F8DD}"/>
              </a:ext>
            </a:extLst>
          </p:cNvPr>
          <p:cNvSpPr/>
          <p:nvPr userDrawn="1"/>
        </p:nvSpPr>
        <p:spPr>
          <a:xfrm>
            <a:off x="5919272" y="1911793"/>
            <a:ext cx="169658" cy="158545"/>
          </a:xfrm>
          <a:prstGeom prst="ellipse">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descr="2002 to 2008 cohort represented by red circles">
            <a:extLst>
              <a:ext uri="{FF2B5EF4-FFF2-40B4-BE49-F238E27FC236}">
                <a16:creationId xmlns:a16="http://schemas.microsoft.com/office/drawing/2014/main" id="{B4E33150-521E-C522-24E4-7A12279AFCC2}"/>
              </a:ext>
            </a:extLst>
          </p:cNvPr>
          <p:cNvSpPr/>
          <p:nvPr userDrawn="1"/>
        </p:nvSpPr>
        <p:spPr>
          <a:xfrm>
            <a:off x="6223888" y="2081212"/>
            <a:ext cx="169658" cy="158545"/>
          </a:xfrm>
          <a:prstGeom prst="ellipse">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descr="2002 to 2008 cohort represented by red circles">
            <a:extLst>
              <a:ext uri="{FF2B5EF4-FFF2-40B4-BE49-F238E27FC236}">
                <a16:creationId xmlns:a16="http://schemas.microsoft.com/office/drawing/2014/main" id="{2337305C-72F3-CDDA-FC94-29FD05F56AE8}"/>
              </a:ext>
            </a:extLst>
          </p:cNvPr>
          <p:cNvSpPr/>
          <p:nvPr userDrawn="1"/>
        </p:nvSpPr>
        <p:spPr>
          <a:xfrm>
            <a:off x="6139059" y="2211575"/>
            <a:ext cx="169658" cy="158545"/>
          </a:xfrm>
          <a:prstGeom prst="ellipse">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descr="2002 to 2008 cohort represented by red circles">
            <a:extLst>
              <a:ext uri="{FF2B5EF4-FFF2-40B4-BE49-F238E27FC236}">
                <a16:creationId xmlns:a16="http://schemas.microsoft.com/office/drawing/2014/main" id="{43400471-CBEA-D334-8372-F475F11F433A}"/>
              </a:ext>
            </a:extLst>
          </p:cNvPr>
          <p:cNvSpPr/>
          <p:nvPr userDrawn="1"/>
        </p:nvSpPr>
        <p:spPr>
          <a:xfrm>
            <a:off x="6032378" y="2264612"/>
            <a:ext cx="169658" cy="158545"/>
          </a:xfrm>
          <a:prstGeom prst="ellipse">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descr="2002 to 2008 cohort represented by red circles">
            <a:extLst>
              <a:ext uri="{FF2B5EF4-FFF2-40B4-BE49-F238E27FC236}">
                <a16:creationId xmlns:a16="http://schemas.microsoft.com/office/drawing/2014/main" id="{A987BCF2-9B2E-1BEF-6624-1B5FFF6ACE05}"/>
              </a:ext>
            </a:extLst>
          </p:cNvPr>
          <p:cNvSpPr/>
          <p:nvPr userDrawn="1"/>
        </p:nvSpPr>
        <p:spPr>
          <a:xfrm>
            <a:off x="5906066" y="2343227"/>
            <a:ext cx="169658" cy="158545"/>
          </a:xfrm>
          <a:prstGeom prst="ellipse">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descr="2002 to 2008 cohort represented by red circles">
            <a:extLst>
              <a:ext uri="{FF2B5EF4-FFF2-40B4-BE49-F238E27FC236}">
                <a16:creationId xmlns:a16="http://schemas.microsoft.com/office/drawing/2014/main" id="{BBF6A0F6-16AB-4754-0716-82B4ECB12E0A}"/>
              </a:ext>
            </a:extLst>
          </p:cNvPr>
          <p:cNvSpPr/>
          <p:nvPr userDrawn="1"/>
        </p:nvSpPr>
        <p:spPr>
          <a:xfrm>
            <a:off x="8857043" y="1295612"/>
            <a:ext cx="169658" cy="158545"/>
          </a:xfrm>
          <a:prstGeom prst="ellipse">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descr="2002 to 2008 cohort represented by red circles">
            <a:extLst>
              <a:ext uri="{FF2B5EF4-FFF2-40B4-BE49-F238E27FC236}">
                <a16:creationId xmlns:a16="http://schemas.microsoft.com/office/drawing/2014/main" id="{DFB0AC2F-4D3E-6D61-D2D7-A7F22F6D5515}"/>
              </a:ext>
            </a:extLst>
          </p:cNvPr>
          <p:cNvSpPr/>
          <p:nvPr userDrawn="1"/>
        </p:nvSpPr>
        <p:spPr>
          <a:xfrm>
            <a:off x="8416223" y="3813570"/>
            <a:ext cx="169658" cy="158545"/>
          </a:xfrm>
          <a:prstGeom prst="ellipse">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Isosceles Triangle 46" descr="2011 to 2017 Cohort represented by green triangles">
            <a:extLst>
              <a:ext uri="{FF2B5EF4-FFF2-40B4-BE49-F238E27FC236}">
                <a16:creationId xmlns:a16="http://schemas.microsoft.com/office/drawing/2014/main" id="{DCFF9CFD-09EB-F176-C4E4-167BEC991E18}"/>
              </a:ext>
            </a:extLst>
          </p:cNvPr>
          <p:cNvSpPr/>
          <p:nvPr userDrawn="1"/>
        </p:nvSpPr>
        <p:spPr>
          <a:xfrm>
            <a:off x="8423291" y="4356465"/>
            <a:ext cx="183797" cy="174148"/>
          </a:xfrm>
          <a:prstGeom prst="triangle">
            <a:avLst/>
          </a:prstGeom>
          <a:solidFill>
            <a:srgbClr val="00B0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Isosceles Triangle 47" descr="2011 to 2017 Cohort represented by green triangles">
            <a:extLst>
              <a:ext uri="{FF2B5EF4-FFF2-40B4-BE49-F238E27FC236}">
                <a16:creationId xmlns:a16="http://schemas.microsoft.com/office/drawing/2014/main" id="{5E25E21E-8814-FBD3-C079-38F2F5A82991}"/>
              </a:ext>
            </a:extLst>
          </p:cNvPr>
          <p:cNvSpPr/>
          <p:nvPr userDrawn="1"/>
        </p:nvSpPr>
        <p:spPr>
          <a:xfrm>
            <a:off x="5772501" y="4038217"/>
            <a:ext cx="183797" cy="174148"/>
          </a:xfrm>
          <a:prstGeom prst="triangle">
            <a:avLst/>
          </a:prstGeom>
          <a:solidFill>
            <a:srgbClr val="00B0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Isosceles Triangle 48" descr="2011 to 2017 Cohort represented by green triangles">
            <a:extLst>
              <a:ext uri="{FF2B5EF4-FFF2-40B4-BE49-F238E27FC236}">
                <a16:creationId xmlns:a16="http://schemas.microsoft.com/office/drawing/2014/main" id="{C3DCCF20-53E3-EDD9-9107-2A6FE95FD79B}"/>
              </a:ext>
            </a:extLst>
          </p:cNvPr>
          <p:cNvSpPr/>
          <p:nvPr userDrawn="1"/>
        </p:nvSpPr>
        <p:spPr>
          <a:xfrm>
            <a:off x="5505737" y="4212365"/>
            <a:ext cx="183797" cy="174148"/>
          </a:xfrm>
          <a:prstGeom prst="triangle">
            <a:avLst/>
          </a:prstGeom>
          <a:solidFill>
            <a:srgbClr val="00B0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Isosceles Triangle 49" descr="2011 to 2017 Cohort represented by green triangles">
            <a:extLst>
              <a:ext uri="{FF2B5EF4-FFF2-40B4-BE49-F238E27FC236}">
                <a16:creationId xmlns:a16="http://schemas.microsoft.com/office/drawing/2014/main" id="{394A2AC9-9B90-7051-150A-9391B193F439}"/>
              </a:ext>
            </a:extLst>
          </p:cNvPr>
          <p:cNvSpPr/>
          <p:nvPr userDrawn="1"/>
        </p:nvSpPr>
        <p:spPr>
          <a:xfrm>
            <a:off x="5238972" y="4359588"/>
            <a:ext cx="183797" cy="174148"/>
          </a:xfrm>
          <a:prstGeom prst="triangle">
            <a:avLst/>
          </a:prstGeom>
          <a:solidFill>
            <a:srgbClr val="00B0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Isosceles Triangle 50" descr="2011 to 2017 Cohort represented by green triangles">
            <a:extLst>
              <a:ext uri="{FF2B5EF4-FFF2-40B4-BE49-F238E27FC236}">
                <a16:creationId xmlns:a16="http://schemas.microsoft.com/office/drawing/2014/main" id="{16D235CE-DA68-247F-3F5B-9A353ECE9952}"/>
              </a:ext>
            </a:extLst>
          </p:cNvPr>
          <p:cNvSpPr/>
          <p:nvPr userDrawn="1"/>
        </p:nvSpPr>
        <p:spPr>
          <a:xfrm>
            <a:off x="5200478" y="4212365"/>
            <a:ext cx="183797" cy="174148"/>
          </a:xfrm>
          <a:prstGeom prst="triangle">
            <a:avLst/>
          </a:prstGeom>
          <a:solidFill>
            <a:srgbClr val="00B0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Isosceles Triangle 51" descr="2011 to 2017 Cohort represented by green triangles">
            <a:extLst>
              <a:ext uri="{FF2B5EF4-FFF2-40B4-BE49-F238E27FC236}">
                <a16:creationId xmlns:a16="http://schemas.microsoft.com/office/drawing/2014/main" id="{B25B7540-A237-B2D3-56C4-A84EC80E494F}"/>
              </a:ext>
            </a:extLst>
          </p:cNvPr>
          <p:cNvSpPr/>
          <p:nvPr userDrawn="1"/>
        </p:nvSpPr>
        <p:spPr>
          <a:xfrm>
            <a:off x="5127827" y="4065142"/>
            <a:ext cx="183797" cy="174148"/>
          </a:xfrm>
          <a:prstGeom prst="triangle">
            <a:avLst/>
          </a:prstGeom>
          <a:solidFill>
            <a:srgbClr val="00B0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Isosceles Triangle 52" descr="2011 to 2017 Cohort represented by green triangles">
            <a:extLst>
              <a:ext uri="{FF2B5EF4-FFF2-40B4-BE49-F238E27FC236}">
                <a16:creationId xmlns:a16="http://schemas.microsoft.com/office/drawing/2014/main" id="{9489A7D7-0C00-3C6B-9AB3-6D7AC54A6BBA}"/>
              </a:ext>
            </a:extLst>
          </p:cNvPr>
          <p:cNvSpPr/>
          <p:nvPr userDrawn="1"/>
        </p:nvSpPr>
        <p:spPr>
          <a:xfrm>
            <a:off x="4968288" y="4443640"/>
            <a:ext cx="183797" cy="174148"/>
          </a:xfrm>
          <a:prstGeom prst="triangle">
            <a:avLst/>
          </a:prstGeom>
          <a:solidFill>
            <a:srgbClr val="00B0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Isosceles Triangle 53" descr="2011 to 2017 Cohort represented by green triangles">
            <a:extLst>
              <a:ext uri="{FF2B5EF4-FFF2-40B4-BE49-F238E27FC236}">
                <a16:creationId xmlns:a16="http://schemas.microsoft.com/office/drawing/2014/main" id="{3181ABDB-7637-B478-B610-C72D83DADE9C}"/>
              </a:ext>
            </a:extLst>
          </p:cNvPr>
          <p:cNvSpPr/>
          <p:nvPr userDrawn="1"/>
        </p:nvSpPr>
        <p:spPr>
          <a:xfrm>
            <a:off x="5814167" y="3562260"/>
            <a:ext cx="183797" cy="174148"/>
          </a:xfrm>
          <a:prstGeom prst="triangle">
            <a:avLst/>
          </a:prstGeom>
          <a:solidFill>
            <a:srgbClr val="00B0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Isosceles Triangle 54" descr="2011 to 2017 Cohort represented by green triangles">
            <a:extLst>
              <a:ext uri="{FF2B5EF4-FFF2-40B4-BE49-F238E27FC236}">
                <a16:creationId xmlns:a16="http://schemas.microsoft.com/office/drawing/2014/main" id="{49ADDA68-C361-AB4D-CB71-F30B5713653B}"/>
              </a:ext>
            </a:extLst>
          </p:cNvPr>
          <p:cNvSpPr/>
          <p:nvPr userDrawn="1"/>
        </p:nvSpPr>
        <p:spPr>
          <a:xfrm>
            <a:off x="5830160" y="3703283"/>
            <a:ext cx="183797" cy="174148"/>
          </a:xfrm>
          <a:prstGeom prst="triangle">
            <a:avLst/>
          </a:prstGeom>
          <a:solidFill>
            <a:srgbClr val="00B0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Isosceles Triangle 55" descr="2011 to 2017 Cohort represented by green triangles">
            <a:extLst>
              <a:ext uri="{FF2B5EF4-FFF2-40B4-BE49-F238E27FC236}">
                <a16:creationId xmlns:a16="http://schemas.microsoft.com/office/drawing/2014/main" id="{EA1109F1-7F77-D307-5157-B6453C445DF9}"/>
              </a:ext>
            </a:extLst>
          </p:cNvPr>
          <p:cNvSpPr/>
          <p:nvPr userDrawn="1"/>
        </p:nvSpPr>
        <p:spPr>
          <a:xfrm>
            <a:off x="5606944" y="3574035"/>
            <a:ext cx="183797" cy="174148"/>
          </a:xfrm>
          <a:prstGeom prst="triangle">
            <a:avLst/>
          </a:prstGeom>
          <a:solidFill>
            <a:srgbClr val="00B0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Isosceles Triangle 56" descr="2011 to 2017 Cohort represented by green triangles">
            <a:extLst>
              <a:ext uri="{FF2B5EF4-FFF2-40B4-BE49-F238E27FC236}">
                <a16:creationId xmlns:a16="http://schemas.microsoft.com/office/drawing/2014/main" id="{661429EF-C113-3D04-34CB-44FECF4B4FB4}"/>
              </a:ext>
            </a:extLst>
          </p:cNvPr>
          <p:cNvSpPr/>
          <p:nvPr userDrawn="1"/>
        </p:nvSpPr>
        <p:spPr>
          <a:xfrm>
            <a:off x="5168590" y="3514321"/>
            <a:ext cx="183797" cy="174148"/>
          </a:xfrm>
          <a:prstGeom prst="triangle">
            <a:avLst/>
          </a:prstGeom>
          <a:solidFill>
            <a:srgbClr val="00B0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tar: 5 Points 12" descr="2014 to 2021 cohort represented by blue stars">
            <a:extLst>
              <a:ext uri="{FF2B5EF4-FFF2-40B4-BE49-F238E27FC236}">
                <a16:creationId xmlns:a16="http://schemas.microsoft.com/office/drawing/2014/main" id="{29305639-3F32-E24B-0F2F-84A1781E15F1}"/>
              </a:ext>
            </a:extLst>
          </p:cNvPr>
          <p:cNvSpPr/>
          <p:nvPr userDrawn="1"/>
        </p:nvSpPr>
        <p:spPr>
          <a:xfrm>
            <a:off x="5025611" y="4924815"/>
            <a:ext cx="183797" cy="174148"/>
          </a:xfrm>
          <a:prstGeom prst="star5">
            <a:avLst/>
          </a:prstGeom>
          <a:solidFill>
            <a:srgbClr val="00B0F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Star: 5 Points 58" descr="2014 to 2021 cohort represented by blue stars">
            <a:extLst>
              <a:ext uri="{FF2B5EF4-FFF2-40B4-BE49-F238E27FC236}">
                <a16:creationId xmlns:a16="http://schemas.microsoft.com/office/drawing/2014/main" id="{26B24B2F-BC93-5F11-EA24-91C02115546F}"/>
              </a:ext>
            </a:extLst>
          </p:cNvPr>
          <p:cNvSpPr/>
          <p:nvPr userDrawn="1"/>
        </p:nvSpPr>
        <p:spPr>
          <a:xfrm>
            <a:off x="5912202" y="4814578"/>
            <a:ext cx="183797" cy="174148"/>
          </a:xfrm>
          <a:prstGeom prst="star5">
            <a:avLst/>
          </a:prstGeom>
          <a:solidFill>
            <a:srgbClr val="00B0F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Star: 5 Points 59" descr="2014 to 2021 cohort represented by blue stars">
            <a:extLst>
              <a:ext uri="{FF2B5EF4-FFF2-40B4-BE49-F238E27FC236}">
                <a16:creationId xmlns:a16="http://schemas.microsoft.com/office/drawing/2014/main" id="{2C3EFD23-0E9C-B7F0-F954-AC8B6E926D81}"/>
              </a:ext>
            </a:extLst>
          </p:cNvPr>
          <p:cNvSpPr/>
          <p:nvPr userDrawn="1"/>
        </p:nvSpPr>
        <p:spPr>
          <a:xfrm>
            <a:off x="6952453" y="5040106"/>
            <a:ext cx="183797" cy="174148"/>
          </a:xfrm>
          <a:prstGeom prst="star5">
            <a:avLst/>
          </a:prstGeom>
          <a:solidFill>
            <a:srgbClr val="00B0F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Star: 5 Points 60" descr="2014 to 2021 cohort represented by blue stars">
            <a:extLst>
              <a:ext uri="{FF2B5EF4-FFF2-40B4-BE49-F238E27FC236}">
                <a16:creationId xmlns:a16="http://schemas.microsoft.com/office/drawing/2014/main" id="{DCC079EA-070D-DE01-CF62-20D1159BFFAB}"/>
              </a:ext>
            </a:extLst>
          </p:cNvPr>
          <p:cNvSpPr/>
          <p:nvPr userDrawn="1"/>
        </p:nvSpPr>
        <p:spPr>
          <a:xfrm>
            <a:off x="8423290" y="4638775"/>
            <a:ext cx="183797" cy="174148"/>
          </a:xfrm>
          <a:prstGeom prst="star5">
            <a:avLst/>
          </a:prstGeom>
          <a:solidFill>
            <a:srgbClr val="00B0F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Star: 5 Points 61" descr="2014 to 2021 cohort represented by blue stars">
            <a:extLst>
              <a:ext uri="{FF2B5EF4-FFF2-40B4-BE49-F238E27FC236}">
                <a16:creationId xmlns:a16="http://schemas.microsoft.com/office/drawing/2014/main" id="{CD6B53AA-F1CD-FFFF-52F1-74F6BD0BC6EF}"/>
              </a:ext>
            </a:extLst>
          </p:cNvPr>
          <p:cNvSpPr/>
          <p:nvPr userDrawn="1"/>
        </p:nvSpPr>
        <p:spPr>
          <a:xfrm>
            <a:off x="4987117" y="4136613"/>
            <a:ext cx="183797" cy="174148"/>
          </a:xfrm>
          <a:prstGeom prst="star5">
            <a:avLst/>
          </a:prstGeom>
          <a:solidFill>
            <a:srgbClr val="00B0F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Star: 5 Points 62" descr="2014 to 2021 cohort represented by blue stars">
            <a:extLst>
              <a:ext uri="{FF2B5EF4-FFF2-40B4-BE49-F238E27FC236}">
                <a16:creationId xmlns:a16="http://schemas.microsoft.com/office/drawing/2014/main" id="{B9FD9702-8B4C-9751-9031-B4BF178B5D1C}"/>
              </a:ext>
            </a:extLst>
          </p:cNvPr>
          <p:cNvSpPr/>
          <p:nvPr userDrawn="1"/>
        </p:nvSpPr>
        <p:spPr>
          <a:xfrm>
            <a:off x="6216817" y="3328412"/>
            <a:ext cx="183797" cy="174148"/>
          </a:xfrm>
          <a:prstGeom prst="star5">
            <a:avLst/>
          </a:prstGeom>
          <a:solidFill>
            <a:srgbClr val="00B0F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Star: 5 Points 63" descr="2014 to 2021 cohort represented by blue stars">
            <a:extLst>
              <a:ext uri="{FF2B5EF4-FFF2-40B4-BE49-F238E27FC236}">
                <a16:creationId xmlns:a16="http://schemas.microsoft.com/office/drawing/2014/main" id="{CD47143D-703F-F505-6B96-48B231ED71CE}"/>
              </a:ext>
            </a:extLst>
          </p:cNvPr>
          <p:cNvSpPr/>
          <p:nvPr userDrawn="1"/>
        </p:nvSpPr>
        <p:spPr>
          <a:xfrm>
            <a:off x="6118863" y="2637771"/>
            <a:ext cx="183797" cy="174148"/>
          </a:xfrm>
          <a:prstGeom prst="star5">
            <a:avLst/>
          </a:prstGeom>
          <a:solidFill>
            <a:srgbClr val="00B0F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Star: 5 Points 64" descr="2014 to 2021 cohort represented by blue stars">
            <a:extLst>
              <a:ext uri="{FF2B5EF4-FFF2-40B4-BE49-F238E27FC236}">
                <a16:creationId xmlns:a16="http://schemas.microsoft.com/office/drawing/2014/main" id="{DB501E0F-9B76-06FD-5F63-CC4F1B04A7B3}"/>
              </a:ext>
            </a:extLst>
          </p:cNvPr>
          <p:cNvSpPr/>
          <p:nvPr userDrawn="1"/>
        </p:nvSpPr>
        <p:spPr>
          <a:xfrm>
            <a:off x="6541352" y="3069682"/>
            <a:ext cx="183797" cy="174148"/>
          </a:xfrm>
          <a:prstGeom prst="star5">
            <a:avLst/>
          </a:prstGeom>
          <a:solidFill>
            <a:srgbClr val="00B0F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Star: 5 Points 65" descr="2014 to 2021 cohort represented by blue stars">
            <a:extLst>
              <a:ext uri="{FF2B5EF4-FFF2-40B4-BE49-F238E27FC236}">
                <a16:creationId xmlns:a16="http://schemas.microsoft.com/office/drawing/2014/main" id="{CB89DA4F-1CF2-42BC-0A19-2BE806032313}"/>
              </a:ext>
            </a:extLst>
          </p:cNvPr>
          <p:cNvSpPr/>
          <p:nvPr userDrawn="1"/>
        </p:nvSpPr>
        <p:spPr>
          <a:xfrm>
            <a:off x="5275462" y="2510921"/>
            <a:ext cx="183797" cy="174148"/>
          </a:xfrm>
          <a:prstGeom prst="star5">
            <a:avLst/>
          </a:prstGeom>
          <a:solidFill>
            <a:srgbClr val="00B0F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Star: 5 Points 66" descr="2014 to 2021 cohort represented by blue stars">
            <a:extLst>
              <a:ext uri="{FF2B5EF4-FFF2-40B4-BE49-F238E27FC236}">
                <a16:creationId xmlns:a16="http://schemas.microsoft.com/office/drawing/2014/main" id="{AA8F3366-CFF9-E349-1339-B91F132EAA15}"/>
              </a:ext>
            </a:extLst>
          </p:cNvPr>
          <p:cNvSpPr/>
          <p:nvPr userDrawn="1"/>
        </p:nvSpPr>
        <p:spPr>
          <a:xfrm>
            <a:off x="7406976" y="2696323"/>
            <a:ext cx="183797" cy="174148"/>
          </a:xfrm>
          <a:prstGeom prst="star5">
            <a:avLst/>
          </a:prstGeom>
          <a:solidFill>
            <a:srgbClr val="00B0F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Star: 5 Points 67" descr="2014 to 2021 cohort represented by blue stars">
            <a:extLst>
              <a:ext uri="{FF2B5EF4-FFF2-40B4-BE49-F238E27FC236}">
                <a16:creationId xmlns:a16="http://schemas.microsoft.com/office/drawing/2014/main" id="{4F896987-0C53-0651-37D1-0D705B6E7ACE}"/>
              </a:ext>
            </a:extLst>
          </p:cNvPr>
          <p:cNvSpPr/>
          <p:nvPr userDrawn="1"/>
        </p:nvSpPr>
        <p:spPr>
          <a:xfrm>
            <a:off x="5997964" y="1930971"/>
            <a:ext cx="183797" cy="174148"/>
          </a:xfrm>
          <a:prstGeom prst="star5">
            <a:avLst/>
          </a:prstGeom>
          <a:solidFill>
            <a:srgbClr val="00B0F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Star: 5 Points 68" descr="2014 to 2021 cohort represented by blue stars">
            <a:extLst>
              <a:ext uri="{FF2B5EF4-FFF2-40B4-BE49-F238E27FC236}">
                <a16:creationId xmlns:a16="http://schemas.microsoft.com/office/drawing/2014/main" id="{69F18328-552B-3368-4FF4-D247D3910E8C}"/>
              </a:ext>
            </a:extLst>
          </p:cNvPr>
          <p:cNvSpPr/>
          <p:nvPr userDrawn="1"/>
        </p:nvSpPr>
        <p:spPr>
          <a:xfrm>
            <a:off x="8563160" y="1258796"/>
            <a:ext cx="183797" cy="174148"/>
          </a:xfrm>
          <a:prstGeom prst="star5">
            <a:avLst/>
          </a:prstGeom>
          <a:solidFill>
            <a:srgbClr val="00B0F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Star: 5 Points 69" descr="2014 to 2021 cohort represented by blue stars">
            <a:extLst>
              <a:ext uri="{FF2B5EF4-FFF2-40B4-BE49-F238E27FC236}">
                <a16:creationId xmlns:a16="http://schemas.microsoft.com/office/drawing/2014/main" id="{5780390B-AC17-50CF-7993-8E6343F95CD0}"/>
              </a:ext>
            </a:extLst>
          </p:cNvPr>
          <p:cNvSpPr/>
          <p:nvPr userDrawn="1"/>
        </p:nvSpPr>
        <p:spPr>
          <a:xfrm>
            <a:off x="8874072" y="1189067"/>
            <a:ext cx="183797" cy="174148"/>
          </a:xfrm>
          <a:prstGeom prst="star5">
            <a:avLst/>
          </a:prstGeom>
          <a:solidFill>
            <a:srgbClr val="00B0F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Star: 5 Points 70" descr="2014 to 2021 cohort represented by blue stars">
            <a:extLst>
              <a:ext uri="{FF2B5EF4-FFF2-40B4-BE49-F238E27FC236}">
                <a16:creationId xmlns:a16="http://schemas.microsoft.com/office/drawing/2014/main" id="{FB57ABAA-BF43-4140-2EF0-4ADE3A149997}"/>
              </a:ext>
            </a:extLst>
          </p:cNvPr>
          <p:cNvSpPr/>
          <p:nvPr userDrawn="1"/>
        </p:nvSpPr>
        <p:spPr>
          <a:xfrm>
            <a:off x="9922404" y="1523880"/>
            <a:ext cx="183797" cy="174148"/>
          </a:xfrm>
          <a:prstGeom prst="star5">
            <a:avLst/>
          </a:prstGeom>
          <a:solidFill>
            <a:srgbClr val="00B0F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iamond 13" descr="2022 to 2029 Cohort represented by purple diamonds">
            <a:extLst>
              <a:ext uri="{FF2B5EF4-FFF2-40B4-BE49-F238E27FC236}">
                <a16:creationId xmlns:a16="http://schemas.microsoft.com/office/drawing/2014/main" id="{E86938EE-1F02-07C6-0425-A539BEE594DE}"/>
              </a:ext>
            </a:extLst>
          </p:cNvPr>
          <p:cNvSpPr/>
          <p:nvPr userDrawn="1"/>
        </p:nvSpPr>
        <p:spPr>
          <a:xfrm>
            <a:off x="8427185" y="4892196"/>
            <a:ext cx="167930" cy="174147"/>
          </a:xfrm>
          <a:prstGeom prst="diamond">
            <a:avLst/>
          </a:prstGeom>
          <a:solidFill>
            <a:srgbClr val="7030A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Diamond 71" descr="2022 to 2029 Cohort represented by purple diamonds ">
            <a:extLst>
              <a:ext uri="{FF2B5EF4-FFF2-40B4-BE49-F238E27FC236}">
                <a16:creationId xmlns:a16="http://schemas.microsoft.com/office/drawing/2014/main" id="{078FAB32-0A71-AD48-8EC4-EED7CF4FF984}"/>
              </a:ext>
            </a:extLst>
          </p:cNvPr>
          <p:cNvSpPr/>
          <p:nvPr userDrawn="1"/>
        </p:nvSpPr>
        <p:spPr>
          <a:xfrm>
            <a:off x="7240067" y="5103777"/>
            <a:ext cx="167930" cy="174147"/>
          </a:xfrm>
          <a:prstGeom prst="diamond">
            <a:avLst/>
          </a:prstGeom>
          <a:solidFill>
            <a:srgbClr val="7030A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Diamond 72" descr="2022 to 2029 Cohort represented by purple diamonds ">
            <a:extLst>
              <a:ext uri="{FF2B5EF4-FFF2-40B4-BE49-F238E27FC236}">
                <a16:creationId xmlns:a16="http://schemas.microsoft.com/office/drawing/2014/main" id="{863F424F-BD10-A159-B1F7-45F3127D09E8}"/>
              </a:ext>
            </a:extLst>
          </p:cNvPr>
          <p:cNvSpPr/>
          <p:nvPr userDrawn="1"/>
        </p:nvSpPr>
        <p:spPr>
          <a:xfrm>
            <a:off x="6474901" y="4568559"/>
            <a:ext cx="167930" cy="174147"/>
          </a:xfrm>
          <a:prstGeom prst="diamond">
            <a:avLst/>
          </a:prstGeom>
          <a:solidFill>
            <a:srgbClr val="7030A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Diamond 73" descr="2022 to 2029 Cohort represented by purple diamonds ">
            <a:extLst>
              <a:ext uri="{FF2B5EF4-FFF2-40B4-BE49-F238E27FC236}">
                <a16:creationId xmlns:a16="http://schemas.microsoft.com/office/drawing/2014/main" id="{4C18C3FC-4674-B25B-DD70-D7443D5D4797}"/>
              </a:ext>
            </a:extLst>
          </p:cNvPr>
          <p:cNvSpPr/>
          <p:nvPr userDrawn="1"/>
        </p:nvSpPr>
        <p:spPr>
          <a:xfrm>
            <a:off x="5406955" y="3214847"/>
            <a:ext cx="167930" cy="174147"/>
          </a:xfrm>
          <a:prstGeom prst="diamond">
            <a:avLst/>
          </a:prstGeom>
          <a:solidFill>
            <a:srgbClr val="7030A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Diamond 74" descr="2014 to 2021 cohort represented by blue stars">
            <a:extLst>
              <a:ext uri="{FF2B5EF4-FFF2-40B4-BE49-F238E27FC236}">
                <a16:creationId xmlns:a16="http://schemas.microsoft.com/office/drawing/2014/main" id="{2A4FBB75-722F-161F-C417-36C8B5A999F0}"/>
              </a:ext>
            </a:extLst>
          </p:cNvPr>
          <p:cNvSpPr/>
          <p:nvPr userDrawn="1"/>
        </p:nvSpPr>
        <p:spPr>
          <a:xfrm>
            <a:off x="7026972" y="3774165"/>
            <a:ext cx="167930" cy="174147"/>
          </a:xfrm>
          <a:prstGeom prst="diamond">
            <a:avLst/>
          </a:prstGeom>
          <a:solidFill>
            <a:srgbClr val="7030A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Diamond 75" descr="2022 to 2029 Cohort represented by purple diamonds ">
            <a:extLst>
              <a:ext uri="{FF2B5EF4-FFF2-40B4-BE49-F238E27FC236}">
                <a16:creationId xmlns:a16="http://schemas.microsoft.com/office/drawing/2014/main" id="{440EBEE2-C1A1-983A-21B3-C52A0739F813}"/>
              </a:ext>
            </a:extLst>
          </p:cNvPr>
          <p:cNvSpPr/>
          <p:nvPr userDrawn="1"/>
        </p:nvSpPr>
        <p:spPr>
          <a:xfrm>
            <a:off x="5238972" y="2846248"/>
            <a:ext cx="167930" cy="174147"/>
          </a:xfrm>
          <a:prstGeom prst="diamond">
            <a:avLst/>
          </a:prstGeom>
          <a:solidFill>
            <a:srgbClr val="7030A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Diamond 76" descr="2022 to 2029 cohort represented by purple diamond">
            <a:extLst>
              <a:ext uri="{FF2B5EF4-FFF2-40B4-BE49-F238E27FC236}">
                <a16:creationId xmlns:a16="http://schemas.microsoft.com/office/drawing/2014/main" id="{F8DC7FE9-6C19-3934-92B7-F5E6C4F74677}"/>
              </a:ext>
            </a:extLst>
          </p:cNvPr>
          <p:cNvSpPr/>
          <p:nvPr userDrawn="1"/>
        </p:nvSpPr>
        <p:spPr>
          <a:xfrm>
            <a:off x="5389482" y="2604283"/>
            <a:ext cx="167930" cy="174147"/>
          </a:xfrm>
          <a:prstGeom prst="diamond">
            <a:avLst/>
          </a:prstGeom>
          <a:solidFill>
            <a:srgbClr val="7030A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Diamond 77" descr="2022 to 2029 Cohort represented by purple diamonds ">
            <a:extLst>
              <a:ext uri="{FF2B5EF4-FFF2-40B4-BE49-F238E27FC236}">
                <a16:creationId xmlns:a16="http://schemas.microsoft.com/office/drawing/2014/main" id="{E1ACBF0F-B4A6-20CF-887B-4543807605B7}"/>
              </a:ext>
            </a:extLst>
          </p:cNvPr>
          <p:cNvSpPr/>
          <p:nvPr userDrawn="1"/>
        </p:nvSpPr>
        <p:spPr>
          <a:xfrm>
            <a:off x="5378737" y="1498652"/>
            <a:ext cx="167930" cy="174147"/>
          </a:xfrm>
          <a:prstGeom prst="diamond">
            <a:avLst/>
          </a:prstGeom>
          <a:solidFill>
            <a:srgbClr val="7030A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Diamond 78" descr="2022 to 2029 Cohort represented by purple diamonds ">
            <a:extLst>
              <a:ext uri="{FF2B5EF4-FFF2-40B4-BE49-F238E27FC236}">
                <a16:creationId xmlns:a16="http://schemas.microsoft.com/office/drawing/2014/main" id="{6D5EEEFA-F288-9A2D-2F85-FAA819CF7728}"/>
              </a:ext>
            </a:extLst>
          </p:cNvPr>
          <p:cNvSpPr/>
          <p:nvPr userDrawn="1"/>
        </p:nvSpPr>
        <p:spPr>
          <a:xfrm>
            <a:off x="6023427" y="2069886"/>
            <a:ext cx="167930" cy="174147"/>
          </a:xfrm>
          <a:prstGeom prst="diamond">
            <a:avLst/>
          </a:prstGeom>
          <a:solidFill>
            <a:srgbClr val="7030A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Diamond 79" descr="2022 to 2029 Cohort represented by purple diamonds ">
            <a:extLst>
              <a:ext uri="{FF2B5EF4-FFF2-40B4-BE49-F238E27FC236}">
                <a16:creationId xmlns:a16="http://schemas.microsoft.com/office/drawing/2014/main" id="{59E5F09E-092B-FDC1-CEC3-BF5FC500272E}"/>
              </a:ext>
            </a:extLst>
          </p:cNvPr>
          <p:cNvSpPr/>
          <p:nvPr userDrawn="1"/>
        </p:nvSpPr>
        <p:spPr>
          <a:xfrm>
            <a:off x="6079107" y="1230942"/>
            <a:ext cx="167930" cy="174147"/>
          </a:xfrm>
          <a:prstGeom prst="diamond">
            <a:avLst/>
          </a:prstGeom>
          <a:solidFill>
            <a:srgbClr val="7030A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Diamond 80" descr="2022 to 2029 Cohort represented by purple diamonds ">
            <a:extLst>
              <a:ext uri="{FF2B5EF4-FFF2-40B4-BE49-F238E27FC236}">
                <a16:creationId xmlns:a16="http://schemas.microsoft.com/office/drawing/2014/main" id="{2090F487-D58D-D6DC-3DE5-050C479222DC}"/>
              </a:ext>
            </a:extLst>
          </p:cNvPr>
          <p:cNvSpPr/>
          <p:nvPr userDrawn="1"/>
        </p:nvSpPr>
        <p:spPr>
          <a:xfrm>
            <a:off x="9240751" y="1647657"/>
            <a:ext cx="167930" cy="174147"/>
          </a:xfrm>
          <a:prstGeom prst="diamond">
            <a:avLst/>
          </a:prstGeom>
          <a:solidFill>
            <a:srgbClr val="7030A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US"/>
          </a:p>
        </p:txBody>
      </p:sp>
      <p:sp>
        <p:nvSpPr>
          <p:cNvPr id="5" name="Date Placeholder 4"/>
          <p:cNvSpPr>
            <a:spLocks noGrp="1"/>
          </p:cNvSpPr>
          <p:nvPr>
            <p:ph type="dt" sz="half" idx="10"/>
          </p:nvPr>
        </p:nvSpPr>
        <p:spPr/>
        <p:txBody>
          <a:bodyPr/>
          <a:lstStyle/>
          <a:p>
            <a:fld id="{96DFF08F-DC6B-4601-B491-B0F83F6DD2DA}" type="datetimeFigureOut">
              <a:rPr lang="en-US" dirty="0"/>
              <a:t>10/9/2026</a:t>
            </a:fld>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
        <p:nvSpPr>
          <p:cNvPr id="86" name="Title 1">
            <a:extLst>
              <a:ext uri="{FF2B5EF4-FFF2-40B4-BE49-F238E27FC236}">
                <a16:creationId xmlns:a16="http://schemas.microsoft.com/office/drawing/2014/main" id="{E0E6C92B-CC8A-E2D6-51B1-9167E1B5DF72}"/>
              </a:ext>
            </a:extLst>
          </p:cNvPr>
          <p:cNvSpPr>
            <a:spLocks noGrp="1"/>
          </p:cNvSpPr>
          <p:nvPr>
            <p:ph type="title" hasCustomPrompt="1"/>
          </p:nvPr>
        </p:nvSpPr>
        <p:spPr>
          <a:xfrm>
            <a:off x="701040" y="693419"/>
            <a:ext cx="10789920" cy="731520"/>
          </a:xfrm>
        </p:spPr>
        <p:txBody>
          <a:bodyPr anchor="t">
            <a:noAutofit/>
          </a:bodyPr>
          <a:lstStyle>
            <a:lvl1pPr>
              <a:defRPr/>
            </a:lvl1pPr>
          </a:lstStyle>
          <a:p>
            <a:r>
              <a:rPr lang="en-US"/>
              <a:t>Type: Our Reach</a:t>
            </a:r>
          </a:p>
        </p:txBody>
      </p:sp>
    </p:spTree>
    <p:extLst>
      <p:ext uri="{BB962C8B-B14F-4D97-AF65-F5344CB8AC3E}">
        <p14:creationId xmlns:p14="http://schemas.microsoft.com/office/powerpoint/2010/main" val="33621136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act Info Slid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F4875B5-D515-4C35-7B9D-BCC242AAF09E}"/>
              </a:ext>
            </a:extLst>
          </p:cNvPr>
          <p:cNvSpPr>
            <a:spLocks noGrp="1"/>
          </p:cNvSpPr>
          <p:nvPr>
            <p:ph type="title" hasCustomPrompt="1"/>
          </p:nvPr>
        </p:nvSpPr>
        <p:spPr/>
        <p:txBody>
          <a:bodyPr/>
          <a:lstStyle>
            <a:lvl1pPr>
              <a:defRPr/>
            </a:lvl1pPr>
          </a:lstStyle>
          <a:p>
            <a:r>
              <a:rPr lang="en-US"/>
              <a:t>Contact Info</a:t>
            </a:r>
          </a:p>
        </p:txBody>
      </p:sp>
      <p:pic>
        <p:nvPicPr>
          <p:cNvPr id="6" name="Picture 5" descr="Oregon GEAR UP Logo"/>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804479" y="1576163"/>
            <a:ext cx="2583041" cy="1722026"/>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4"/>
          <p:cNvSpPr>
            <a:spLocks noGrp="1"/>
          </p:cNvSpPr>
          <p:nvPr>
            <p:ph type="body" sz="quarter" idx="13" hasCustomPrompt="1"/>
          </p:nvPr>
        </p:nvSpPr>
        <p:spPr>
          <a:xfrm>
            <a:off x="1464129" y="3962400"/>
            <a:ext cx="9263743" cy="641350"/>
          </a:xfrm>
        </p:spPr>
        <p:txBody>
          <a:bodyPr/>
          <a:lstStyle>
            <a:lvl1pPr marL="0" indent="0" algn="ctr">
              <a:buNone/>
              <a:defRPr baseline="0"/>
            </a:lvl1pPr>
          </a:lstStyle>
          <a:p>
            <a:pPr lvl="0"/>
            <a:r>
              <a:rPr lang="en-US"/>
              <a:t>Your email</a:t>
            </a:r>
          </a:p>
        </p:txBody>
      </p:sp>
      <p:sp>
        <p:nvSpPr>
          <p:cNvPr id="8" name="Text Placeholder 4"/>
          <p:cNvSpPr>
            <a:spLocks noGrp="1"/>
          </p:cNvSpPr>
          <p:nvPr>
            <p:ph type="body" sz="quarter" idx="14" hasCustomPrompt="1"/>
          </p:nvPr>
        </p:nvSpPr>
        <p:spPr>
          <a:xfrm>
            <a:off x="1464129" y="4754974"/>
            <a:ext cx="9263743" cy="655226"/>
          </a:xfrm>
        </p:spPr>
        <p:txBody>
          <a:bodyPr/>
          <a:lstStyle>
            <a:lvl1pPr marL="0" indent="0" algn="ctr">
              <a:buNone/>
              <a:defRPr baseline="0"/>
            </a:lvl1pPr>
          </a:lstStyle>
          <a:p>
            <a:pPr lvl="0"/>
            <a:r>
              <a:rPr lang="en-US"/>
              <a:t>Other contact as appropriate</a:t>
            </a:r>
          </a:p>
        </p:txBody>
      </p:sp>
      <p:sp>
        <p:nvSpPr>
          <p:cNvPr id="2" name="Date Placeholder 1"/>
          <p:cNvSpPr>
            <a:spLocks noGrp="1"/>
          </p:cNvSpPr>
          <p:nvPr>
            <p:ph type="dt" sz="half" idx="10"/>
          </p:nvPr>
        </p:nvSpPr>
        <p:spPr/>
        <p:txBody>
          <a:bodyPr/>
          <a:lstStyle/>
          <a:p>
            <a:fld id="{96DFF08F-DC6B-4601-B491-B0F83F6DD2DA}" type="datetimeFigureOut">
              <a:rPr lang="en-US" dirty="0"/>
              <a:t>10/9/2026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19457311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098959" y="297180"/>
            <a:ext cx="5799934" cy="62636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ate Placeholder 6"/>
          <p:cNvSpPr>
            <a:spLocks noGrp="1"/>
          </p:cNvSpPr>
          <p:nvPr>
            <p:ph type="dt" sz="half" idx="10"/>
          </p:nvPr>
        </p:nvSpPr>
        <p:spPr/>
        <p:txBody>
          <a:bodyPr/>
          <a:lstStyle/>
          <a:p>
            <a:fld id="{96DFF08F-DC6B-4601-B491-B0F83F6DD2DA}" type="datetimeFigureOut">
              <a:rPr lang="en-US" dirty="0"/>
              <a:t>10/9/2026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a:p>
        </p:txBody>
      </p:sp>
      <p:sp>
        <p:nvSpPr>
          <p:cNvPr id="11" name="Content Placeholder 3"/>
          <p:cNvSpPr>
            <a:spLocks noGrp="1"/>
          </p:cNvSpPr>
          <p:nvPr>
            <p:ph sz="half" idx="13" hasCustomPrompt="1"/>
          </p:nvPr>
        </p:nvSpPr>
        <p:spPr>
          <a:xfrm>
            <a:off x="701040" y="1600200"/>
            <a:ext cx="5164588" cy="4501058"/>
          </a:xfrm>
        </p:spPr>
        <p:txBody>
          <a:bodyPr/>
          <a:lstStyle>
            <a:lvl1pPr marL="0" indent="0">
              <a:buFont typeface="Wingdings" panose="05000000000000000000" pitchFamily="2" charset="2"/>
              <a:buNone/>
              <a:defRPr sz="3600"/>
            </a:lvl1pPr>
            <a:lvl2pPr>
              <a:defRPr sz="3200"/>
            </a:lvl2pPr>
            <a:lvl3pPr>
              <a:defRPr sz="2800"/>
            </a:lvl3pPr>
            <a:lvl4pPr>
              <a:defRPr sz="2400"/>
            </a:lvl4pPr>
            <a:lvl5pPr>
              <a:defRPr sz="2000"/>
            </a:lvl5pPr>
            <a:lvl6pPr>
              <a:defRPr sz="1600"/>
            </a:lvl6pPr>
            <a:lvl7pPr>
              <a:defRPr sz="1600"/>
            </a:lvl7pPr>
            <a:lvl8pPr>
              <a:defRPr sz="1600"/>
            </a:lvl8pPr>
            <a:lvl9pPr>
              <a:defRPr sz="1600"/>
            </a:lvl9pPr>
          </a:lstStyle>
          <a:p>
            <a:pPr lvl="0"/>
            <a:r>
              <a:rPr lang="en-US"/>
              <a:t>Click to type.</a:t>
            </a:r>
          </a:p>
        </p:txBody>
      </p:sp>
      <p:sp>
        <p:nvSpPr>
          <p:cNvPr id="14" name="Title 7"/>
          <p:cNvSpPr>
            <a:spLocks noGrp="1"/>
          </p:cNvSpPr>
          <p:nvPr>
            <p:ph type="title" hasCustomPrompt="1"/>
          </p:nvPr>
        </p:nvSpPr>
        <p:spPr>
          <a:xfrm>
            <a:off x="701040" y="693419"/>
            <a:ext cx="5164588" cy="731520"/>
          </a:xfrm>
        </p:spPr>
        <p:txBody>
          <a:bodyPr anchor="t">
            <a:noAutofit/>
          </a:bodyPr>
          <a:lstStyle>
            <a:lvl1pPr>
              <a:defRPr/>
            </a:lvl1pPr>
          </a:lstStyle>
          <a:p>
            <a:r>
              <a:rPr lang="en-US"/>
              <a:t>Heading</a:t>
            </a:r>
          </a:p>
        </p:txBody>
      </p:sp>
      <p:sp>
        <p:nvSpPr>
          <p:cNvPr id="15" name="Content Placeholder 3"/>
          <p:cNvSpPr>
            <a:spLocks noGrp="1"/>
          </p:cNvSpPr>
          <p:nvPr>
            <p:ph sz="half" idx="14" hasCustomPrompt="1"/>
          </p:nvPr>
        </p:nvSpPr>
        <p:spPr>
          <a:xfrm>
            <a:off x="6448482" y="1600200"/>
            <a:ext cx="5164588" cy="4501058"/>
          </a:xfrm>
        </p:spPr>
        <p:txBody>
          <a:bodyPr/>
          <a:lstStyle>
            <a:lvl1pPr marL="0" indent="0">
              <a:buClr>
                <a:schemeClr val="bg1"/>
              </a:buClr>
              <a:buFont typeface="Wingdings" panose="05000000000000000000" pitchFamily="2" charset="2"/>
              <a:buNone/>
              <a:defRPr sz="3600">
                <a:solidFill>
                  <a:schemeClr val="bg1"/>
                </a:solidFill>
              </a:defRPr>
            </a:lvl1pPr>
            <a:lvl2pPr>
              <a:defRPr sz="3200"/>
            </a:lvl2pPr>
            <a:lvl3pPr>
              <a:defRPr sz="2800"/>
            </a:lvl3pPr>
            <a:lvl4pPr>
              <a:defRPr sz="2400"/>
            </a:lvl4pPr>
            <a:lvl5pPr>
              <a:defRPr sz="2000"/>
            </a:lvl5pPr>
            <a:lvl6pPr>
              <a:defRPr sz="1600"/>
            </a:lvl6pPr>
            <a:lvl7pPr>
              <a:defRPr sz="1600"/>
            </a:lvl7pPr>
            <a:lvl8pPr>
              <a:defRPr sz="1600"/>
            </a:lvl8pPr>
            <a:lvl9pPr>
              <a:defRPr sz="1600"/>
            </a:lvl9pPr>
          </a:lstStyle>
          <a:p>
            <a:pPr lvl="0"/>
            <a:r>
              <a:rPr lang="en-US"/>
              <a:t>Click to type.</a:t>
            </a:r>
          </a:p>
        </p:txBody>
      </p:sp>
      <p:sp>
        <p:nvSpPr>
          <p:cNvPr id="3" name="Text Placeholder 2"/>
          <p:cNvSpPr>
            <a:spLocks noGrp="1"/>
          </p:cNvSpPr>
          <p:nvPr>
            <p:ph type="body" sz="quarter" idx="15" hasCustomPrompt="1"/>
          </p:nvPr>
        </p:nvSpPr>
        <p:spPr>
          <a:xfrm>
            <a:off x="6446710" y="693419"/>
            <a:ext cx="5166360" cy="731520"/>
          </a:xfrm>
        </p:spPr>
        <p:txBody>
          <a:bodyPr anchor="t"/>
          <a:lstStyle>
            <a:lvl1pPr marL="0" indent="0">
              <a:buNone/>
              <a:defRPr sz="4000">
                <a:solidFill>
                  <a:schemeClr val="bg1"/>
                </a:solidFill>
                <a:latin typeface="+mj-lt"/>
              </a:defRPr>
            </a:lvl1pPr>
          </a:lstStyle>
          <a:p>
            <a:pPr lvl="0"/>
            <a:r>
              <a:rPr lang="en-US"/>
              <a:t>Heading</a:t>
            </a:r>
          </a:p>
        </p:txBody>
      </p:sp>
    </p:spTree>
    <p:extLst>
      <p:ext uri="{BB962C8B-B14F-4D97-AF65-F5344CB8AC3E}">
        <p14:creationId xmlns:p14="http://schemas.microsoft.com/office/powerpoint/2010/main" val="3406440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7" name="Rectangle 6">
            <a:extLst>
              <a:ext uri="{C183D7F6-B498-43B3-948B-1728B52AA6E4}">
                <adec:decorative xmlns:adec="http://schemas.microsoft.com/office/drawing/2017/decorative" val="1"/>
              </a:ext>
            </a:extLst>
          </p:cNvPr>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701040" y="693419"/>
            <a:ext cx="10789920" cy="73152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98500" y="1600200"/>
            <a:ext cx="10789920" cy="4475349"/>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01040" y="6223828"/>
            <a:ext cx="1371600" cy="365125"/>
          </a:xfrm>
          <a:prstGeom prst="rect">
            <a:avLst/>
          </a:prstGeom>
        </p:spPr>
        <p:txBody>
          <a:bodyPr vert="horz" lIns="91440" tIns="45720" rIns="91440" bIns="45720" rtlCol="0" anchor="ctr"/>
          <a:lstStyle>
            <a:lvl1pPr algn="l">
              <a:defRPr sz="1200">
                <a:solidFill>
                  <a:schemeClr val="tx2"/>
                </a:solidFill>
              </a:defRPr>
            </a:lvl1pPr>
          </a:lstStyle>
          <a:p>
            <a:fld id="{96DFF08F-DC6B-4601-B491-B0F83F6DD2DA}" type="datetimeFigureOut">
              <a:rPr lang="en-US" smtClean="0"/>
              <a:pPr/>
              <a:t>10/9/2026</a:t>
            </a:fld>
            <a:endParaRPr lang="en-US"/>
          </a:p>
        </p:txBody>
      </p:sp>
      <p:sp>
        <p:nvSpPr>
          <p:cNvPr id="5" name="Footer Placeholder 4"/>
          <p:cNvSpPr>
            <a:spLocks noGrp="1"/>
          </p:cNvSpPr>
          <p:nvPr>
            <p:ph type="ftr" sz="quarter" idx="3"/>
          </p:nvPr>
        </p:nvSpPr>
        <p:spPr>
          <a:xfrm>
            <a:off x="2175013" y="6223828"/>
            <a:ext cx="4717774" cy="365125"/>
          </a:xfrm>
          <a:prstGeom prst="rect">
            <a:avLst/>
          </a:prstGeom>
        </p:spPr>
        <p:txBody>
          <a:bodyPr vert="horz" lIns="91440" tIns="45720" rIns="91440" bIns="45720" rtlCol="0" anchor="ctr"/>
          <a:lstStyle>
            <a:lvl1pPr algn="l">
              <a:defRPr sz="1200">
                <a:solidFill>
                  <a:schemeClr val="tx2"/>
                </a:solidFill>
              </a:defRPr>
            </a:lvl1pPr>
          </a:lstStyle>
          <a:p>
            <a:endParaRPr lang="en-US"/>
          </a:p>
        </p:txBody>
      </p:sp>
      <p:sp>
        <p:nvSpPr>
          <p:cNvPr id="6" name="Slide Number Placeholder 5"/>
          <p:cNvSpPr>
            <a:spLocks noGrp="1"/>
          </p:cNvSpPr>
          <p:nvPr>
            <p:ph type="sldNum" sz="quarter" idx="4"/>
          </p:nvPr>
        </p:nvSpPr>
        <p:spPr>
          <a:xfrm>
            <a:off x="10411571" y="6223828"/>
            <a:ext cx="1079389" cy="365125"/>
          </a:xfrm>
          <a:prstGeom prst="rect">
            <a:avLst/>
          </a:prstGeom>
        </p:spPr>
        <p:txBody>
          <a:bodyPr vert="horz" lIns="91440" tIns="45720" rIns="91440" bIns="45720" rtlCol="0" anchor="ctr"/>
          <a:lstStyle>
            <a:lvl1pPr algn="r">
              <a:defRPr sz="1200">
                <a:solidFill>
                  <a:schemeClr val="tx2"/>
                </a:solidFill>
              </a:defRPr>
            </a:lvl1pPr>
          </a:lstStyle>
          <a:p>
            <a:fld id="{4FAB73BC-B049-4115-A692-8D63A059BFB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97" r:id="rId3"/>
    <p:sldLayoutId id="2147483706" r:id="rId4"/>
    <p:sldLayoutId id="2147483688" r:id="rId5"/>
    <p:sldLayoutId id="2147483689" r:id="rId6"/>
    <p:sldLayoutId id="2147483696" r:id="rId7"/>
    <p:sldLayoutId id="2147483707" r:id="rId8"/>
    <p:sldLayoutId id="2147483693" r:id="rId9"/>
    <p:sldLayoutId id="2147483694" r:id="rId10"/>
    <p:sldLayoutId id="2147483701" r:id="rId11"/>
    <p:sldLayoutId id="2147483690" r:id="rId12"/>
    <p:sldLayoutId id="2147483702" r:id="rId13"/>
    <p:sldLayoutId id="2147483708" r:id="rId14"/>
    <p:sldLayoutId id="2147483710" r:id="rId15"/>
    <p:sldLayoutId id="2147483705" r:id="rId16"/>
    <p:sldLayoutId id="2147483711" r:id="rId17"/>
  </p:sldLayoutIdLst>
  <p:txStyles>
    <p:titleStyle>
      <a:lvl1pPr algn="l" defTabSz="914400" rtl="0" eaLnBrk="1" latinLnBrk="0" hangingPunct="1">
        <a:lnSpc>
          <a:spcPct val="90000"/>
        </a:lnSpc>
        <a:spcBef>
          <a:spcPct val="0"/>
        </a:spcBef>
        <a:buNone/>
        <a:defRPr sz="4000" kern="1200">
          <a:solidFill>
            <a:schemeClr val="tx2"/>
          </a:solidFill>
          <a:latin typeface="+mj-lt"/>
          <a:ea typeface="+mj-ea"/>
          <a:cs typeface="+mj-cs"/>
        </a:defRPr>
      </a:lvl1pPr>
    </p:titleStyle>
    <p:bodyStyle>
      <a:lvl1pPr marL="284163" indent="-284163" algn="l" defTabSz="914400" rtl="0" eaLnBrk="1" latinLnBrk="0" hangingPunct="1">
        <a:lnSpc>
          <a:spcPct val="90000"/>
        </a:lnSpc>
        <a:spcBef>
          <a:spcPts val="1400"/>
        </a:spcBef>
        <a:buClr>
          <a:schemeClr val="tx2"/>
        </a:buClr>
        <a:buSzPct val="80000"/>
        <a:buFont typeface="Wingdings" panose="05000000000000000000" pitchFamily="2" charset="2"/>
        <a:buChar char="§"/>
        <a:defRPr sz="3600" kern="1200">
          <a:solidFill>
            <a:schemeClr val="tx1"/>
          </a:solidFill>
          <a:latin typeface="+mn-lt"/>
          <a:ea typeface="+mn-ea"/>
          <a:cs typeface="+mn-cs"/>
        </a:defRPr>
      </a:lvl1pPr>
      <a:lvl2pPr marL="457200" indent="-228600" algn="l" defTabSz="914400" rtl="0" eaLnBrk="1" latinLnBrk="0" hangingPunct="1">
        <a:lnSpc>
          <a:spcPct val="90000"/>
        </a:lnSpc>
        <a:spcBef>
          <a:spcPts val="200"/>
        </a:spcBef>
        <a:spcAft>
          <a:spcPts val="400"/>
        </a:spcAft>
        <a:buClr>
          <a:schemeClr val="bg2"/>
        </a:buClr>
        <a:buSzPct val="80000"/>
        <a:buFont typeface="Wingdings" panose="05000000000000000000" pitchFamily="2" charset="2"/>
        <a:buChar char="§"/>
        <a:defRPr sz="2800" kern="1200">
          <a:solidFill>
            <a:schemeClr val="tx1"/>
          </a:solidFill>
          <a:latin typeface="+mn-lt"/>
          <a:ea typeface="+mn-ea"/>
          <a:cs typeface="+mn-cs"/>
        </a:defRPr>
      </a:lvl2pPr>
      <a:lvl3pPr marL="685800" indent="-228600" algn="l" defTabSz="914400" rtl="0" eaLnBrk="1" latinLnBrk="0" hangingPunct="1">
        <a:lnSpc>
          <a:spcPct val="90000"/>
        </a:lnSpc>
        <a:spcBef>
          <a:spcPts val="200"/>
        </a:spcBef>
        <a:spcAft>
          <a:spcPts val="400"/>
        </a:spcAft>
        <a:buClr>
          <a:schemeClr val="accent4"/>
        </a:buClr>
        <a:buSzPct val="80000"/>
        <a:buFont typeface="Wingdings" panose="05000000000000000000" pitchFamily="2" charset="2"/>
        <a:buChar char="§"/>
        <a:defRPr sz="2400" kern="1200">
          <a:solidFill>
            <a:schemeClr val="tx1"/>
          </a:solidFill>
          <a:latin typeface="+mn-lt"/>
          <a:ea typeface="+mn-ea"/>
          <a:cs typeface="+mn-cs"/>
        </a:defRPr>
      </a:lvl3pPr>
      <a:lvl4pPr marL="914400" indent="-228600" algn="l" defTabSz="914400" rtl="0" eaLnBrk="1" latinLnBrk="0" hangingPunct="1">
        <a:lnSpc>
          <a:spcPct val="90000"/>
        </a:lnSpc>
        <a:spcBef>
          <a:spcPts val="200"/>
        </a:spcBef>
        <a:spcAft>
          <a:spcPts val="400"/>
        </a:spcAft>
        <a:buClr>
          <a:schemeClr val="accent1"/>
        </a:buClr>
        <a:buSzPct val="80000"/>
        <a:buFont typeface="Wingdings" panose="05000000000000000000" pitchFamily="2" charset="2"/>
        <a:buChar char="§"/>
        <a:defRPr sz="2000" kern="1200">
          <a:solidFill>
            <a:schemeClr val="tx1"/>
          </a:solidFill>
          <a:latin typeface="+mn-lt"/>
          <a:ea typeface="+mn-ea"/>
          <a:cs typeface="+mn-cs"/>
        </a:defRPr>
      </a:lvl4pPr>
      <a:lvl5pPr marL="1143000" indent="-228600" algn="l" defTabSz="914400" rtl="0" eaLnBrk="1" latinLnBrk="0" hangingPunct="1">
        <a:lnSpc>
          <a:spcPct val="90000"/>
        </a:lnSpc>
        <a:spcBef>
          <a:spcPts val="200"/>
        </a:spcBef>
        <a:spcAft>
          <a:spcPts val="400"/>
        </a:spcAft>
        <a:buClr>
          <a:schemeClr val="tx2"/>
        </a:buClr>
        <a:buSzPct val="80000"/>
        <a:buFont typeface="Wingdings" panose="05000000000000000000" pitchFamily="2" charset="2"/>
        <a:buChar char="§"/>
        <a:defRPr sz="2000" kern="1200">
          <a:solidFill>
            <a:schemeClr val="tx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0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oregongoestocollege.org/toolkits/college-going-culture#believe"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hyperlink" Target="https://oregongoestocollege.org/toolkits/college-going-culture#see" TargetMode="External"/><Relationship Id="rId3" Type="http://schemas.openxmlformats.org/officeDocument/2006/relationships/hyperlink" Target="https://oregongoestocollege.org/toolkits/college-going-culture#why" TargetMode="External"/><Relationship Id="rId7" Type="http://schemas.openxmlformats.org/officeDocument/2006/relationships/hyperlink" Target="https://oregongoestocollege.org/toolkits/college-going-culture#say"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s://oregongoestocollege.org/toolkits/college-going-culture#believe" TargetMode="External"/><Relationship Id="rId5" Type="http://schemas.openxmlformats.org/officeDocument/2006/relationships/hyperlink" Target="https://oregongoestocollege.org/toolkits/college-going-culture#assess" TargetMode="External"/><Relationship Id="rId4" Type="http://schemas.openxmlformats.org/officeDocument/2006/relationships/hyperlink" Target="https://oregongoestocollege.org/toolkits/college-going-culture#what" TargetMode="External"/><Relationship Id="rId9" Type="http://schemas.openxmlformats.org/officeDocument/2006/relationships/hyperlink" Target="https://oregongoestocollege.org/toolkits/college-going-culture#do"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xml"/><Relationship Id="rId1" Type="http://schemas.openxmlformats.org/officeDocument/2006/relationships/video" Target="https://www.youtube.com/embed/3iwY5z0WGcY?feature=oembed" TargetMode="External"/><Relationship Id="rId4" Type="http://schemas.openxmlformats.org/officeDocument/2006/relationships/image" Target="../media/image16.jpe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6.xml"/><Relationship Id="rId1" Type="http://schemas.openxmlformats.org/officeDocument/2006/relationships/video" Target="https://www.youtube.com/embed/Ogc4ZXRF6Y4?feature=oembed" TargetMode="External"/><Relationship Id="rId4" Type="http://schemas.openxmlformats.org/officeDocument/2006/relationships/image" Target="../media/image17.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17.xml"/></Relationships>
</file>

<file path=ppt/slides/_rels/slide4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4.xml"/><Relationship Id="rId1" Type="http://schemas.openxmlformats.org/officeDocument/2006/relationships/video" Target="https://www.youtube.com/embed/Ogc4ZXRF6Y4?feature=oembed" TargetMode="External"/><Relationship Id="rId4" Type="http://schemas.openxmlformats.org/officeDocument/2006/relationships/image" Target="../media/image17.jpe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5.xml"/><Relationship Id="rId1" Type="http://schemas.openxmlformats.org/officeDocument/2006/relationships/video" Target="https://www.youtube.com/embed/Lm6KPdUWd7A?feature=oembed" TargetMode="External"/><Relationship Id="rId4" Type="http://schemas.openxmlformats.org/officeDocument/2006/relationships/image" Target="../media/image21.jpe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4.xml"/><Relationship Id="rId1" Type="http://schemas.openxmlformats.org/officeDocument/2006/relationships/video" Target="https://www.youtube.com/embed/3iwY5z0WGcY?feature=oembed" TargetMode="External"/><Relationship Id="rId4" Type="http://schemas.openxmlformats.org/officeDocument/2006/relationships/image" Target="../media/image16.jpe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36.xml"/><Relationship Id="rId7" Type="http://schemas.openxmlformats.org/officeDocument/2006/relationships/diagramColors" Target="../diagrams/colors1.xml"/><Relationship Id="rId2" Type="http://schemas.openxmlformats.org/officeDocument/2006/relationships/slideLayout" Target="../slideLayouts/slideLayout6.xml"/><Relationship Id="rId1" Type="http://schemas.openxmlformats.org/officeDocument/2006/relationships/video" Target="https://www.youtube.com/embed/Xk24DMOInnQ?feature=oembed" TargetMode="Externa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2.jpe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9.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Fall Statewide Meeting</a:t>
            </a:r>
          </a:p>
        </p:txBody>
      </p:sp>
      <p:sp>
        <p:nvSpPr>
          <p:cNvPr id="3" name="Subtitle 2"/>
          <p:cNvSpPr>
            <a:spLocks noGrp="1"/>
          </p:cNvSpPr>
          <p:nvPr>
            <p:ph type="subTitle" idx="1"/>
          </p:nvPr>
        </p:nvSpPr>
        <p:spPr/>
        <p:txBody>
          <a:bodyPr/>
          <a:lstStyle/>
          <a:p>
            <a:r>
              <a:rPr lang="en-US"/>
              <a:t>October 1, 2026</a:t>
            </a:r>
          </a:p>
        </p:txBody>
      </p:sp>
    </p:spTree>
    <p:extLst>
      <p:ext uri="{BB962C8B-B14F-4D97-AF65-F5344CB8AC3E}">
        <p14:creationId xmlns:p14="http://schemas.microsoft.com/office/powerpoint/2010/main" val="2797662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ABC7A-4F36-FFC6-D8A7-7126A4C0E3EB}"/>
              </a:ext>
            </a:extLst>
          </p:cNvPr>
          <p:cNvSpPr>
            <a:spLocks noGrp="1"/>
          </p:cNvSpPr>
          <p:nvPr>
            <p:ph type="title"/>
          </p:nvPr>
        </p:nvSpPr>
        <p:spPr/>
        <p:txBody>
          <a:bodyPr/>
          <a:lstStyle/>
          <a:p>
            <a:r>
              <a:rPr lang="en-US" dirty="0"/>
              <a:t>Huge thank you to Waldport High School!</a:t>
            </a:r>
          </a:p>
        </p:txBody>
      </p:sp>
    </p:spTree>
    <p:extLst>
      <p:ext uri="{BB962C8B-B14F-4D97-AF65-F5344CB8AC3E}">
        <p14:creationId xmlns:p14="http://schemas.microsoft.com/office/powerpoint/2010/main" val="30823864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A8F19-C3EC-C8AA-8F15-90245E1AD226}"/>
              </a:ext>
            </a:extLst>
          </p:cNvPr>
          <p:cNvSpPr>
            <a:spLocks noGrp="1"/>
          </p:cNvSpPr>
          <p:nvPr>
            <p:ph type="title"/>
          </p:nvPr>
        </p:nvSpPr>
        <p:spPr>
          <a:xfrm>
            <a:off x="701040" y="1719125"/>
            <a:ext cx="10378440" cy="949667"/>
          </a:xfrm>
        </p:spPr>
        <p:txBody>
          <a:bodyPr/>
          <a:lstStyle/>
          <a:p>
            <a:r>
              <a:rPr lang="en-US" dirty="0"/>
              <a:t>Grant Administration Updates</a:t>
            </a:r>
          </a:p>
        </p:txBody>
      </p:sp>
      <p:sp>
        <p:nvSpPr>
          <p:cNvPr id="3" name="Content Placeholder 2">
            <a:extLst>
              <a:ext uri="{FF2B5EF4-FFF2-40B4-BE49-F238E27FC236}">
                <a16:creationId xmlns:a16="http://schemas.microsoft.com/office/drawing/2014/main" id="{AF8C932D-D623-4D45-EBB4-E43BA4D43253}"/>
              </a:ext>
            </a:extLst>
          </p:cNvPr>
          <p:cNvSpPr>
            <a:spLocks noGrp="1"/>
          </p:cNvSpPr>
          <p:nvPr>
            <p:ph type="subTitle" idx="1"/>
          </p:nvPr>
        </p:nvSpPr>
        <p:spPr/>
        <p:txBody>
          <a:bodyPr vert="horz" lIns="91440" tIns="45720" rIns="91440" bIns="45720" rtlCol="0" anchor="t">
            <a:noAutofit/>
          </a:bodyPr>
          <a:lstStyle/>
          <a:p>
            <a:r>
              <a:rPr lang="en-US" dirty="0">
                <a:ea typeface="Calibri Light"/>
                <a:cs typeface="Calibri Light"/>
              </a:rPr>
              <a:t>2026-2027 | Year 5</a:t>
            </a:r>
            <a:endParaRPr lang="en-US"/>
          </a:p>
        </p:txBody>
      </p:sp>
    </p:spTree>
    <p:extLst>
      <p:ext uri="{BB962C8B-B14F-4D97-AF65-F5344CB8AC3E}">
        <p14:creationId xmlns:p14="http://schemas.microsoft.com/office/powerpoint/2010/main" val="19772153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194E4-85C0-AFD5-EA60-BFE32374DD5E}"/>
              </a:ext>
            </a:extLst>
          </p:cNvPr>
          <p:cNvSpPr>
            <a:spLocks noGrp="1"/>
          </p:cNvSpPr>
          <p:nvPr>
            <p:ph type="title"/>
          </p:nvPr>
        </p:nvSpPr>
        <p:spPr/>
        <p:txBody>
          <a:bodyPr/>
          <a:lstStyle/>
          <a:p>
            <a:r>
              <a:rPr lang="en-US" dirty="0"/>
              <a:t>Year 5​</a:t>
            </a:r>
          </a:p>
        </p:txBody>
      </p:sp>
      <p:sp>
        <p:nvSpPr>
          <p:cNvPr id="3" name="Content Placeholder 2">
            <a:extLst>
              <a:ext uri="{FF2B5EF4-FFF2-40B4-BE49-F238E27FC236}">
                <a16:creationId xmlns:a16="http://schemas.microsoft.com/office/drawing/2014/main" id="{ABFB425E-6F07-EA30-F4B0-119DDE1A682F}"/>
              </a:ext>
            </a:extLst>
          </p:cNvPr>
          <p:cNvSpPr>
            <a:spLocks noGrp="1"/>
          </p:cNvSpPr>
          <p:nvPr>
            <p:ph sz="half" idx="1"/>
          </p:nvPr>
        </p:nvSpPr>
        <p:spPr/>
        <p:txBody>
          <a:bodyPr vert="horz" lIns="91440" tIns="45720" rIns="91440" bIns="45720" rtlCol="0" anchor="t">
            <a:noAutofit/>
          </a:bodyPr>
          <a:lstStyle/>
          <a:p>
            <a:pPr marL="457200" indent="-457200" fontAlgn="base">
              <a:buFont typeface="Arial" panose="020B0604020202020204" pitchFamily="34" charset="0"/>
              <a:buChar char="•"/>
            </a:pPr>
            <a:r>
              <a:rPr lang="en-US" sz="2800" dirty="0"/>
              <a:t>Amendments coming soon</a:t>
            </a:r>
          </a:p>
          <a:p>
            <a:pPr marL="457200" indent="-457200" fontAlgn="base">
              <a:buFont typeface="Arial" panose="020B0604020202020204" pitchFamily="34" charset="0"/>
              <a:buChar char="•"/>
            </a:pPr>
            <a:r>
              <a:rPr lang="en-US" sz="2800" dirty="0"/>
              <a:t>Bus. Mangers will be notified</a:t>
            </a:r>
            <a:endParaRPr lang="en-US" sz="2800">
              <a:ea typeface="Calibri Light"/>
              <a:cs typeface="Calibri Light"/>
            </a:endParaRPr>
          </a:p>
          <a:p>
            <a:pPr marL="457200" indent="-457200" fontAlgn="base">
              <a:buFont typeface="Arial" panose="020B0604020202020204" pitchFamily="34" charset="0"/>
              <a:buChar char="•"/>
            </a:pPr>
            <a:r>
              <a:rPr lang="en-US" sz="2800" dirty="0"/>
              <a:t>Superintendent review, </a:t>
            </a:r>
            <a:r>
              <a:rPr lang="en-US" sz="2800"/>
              <a:t>approve</a:t>
            </a:r>
            <a:r>
              <a:rPr lang="en-US" sz="2800" dirty="0"/>
              <a:t>, and sign​</a:t>
            </a:r>
            <a:endParaRPr lang="en-US" sz="2800">
              <a:ea typeface="Calibri Light"/>
              <a:cs typeface="Calibri Light"/>
            </a:endParaRPr>
          </a:p>
          <a:p>
            <a:pPr marL="457200" indent="-457200" fontAlgn="base">
              <a:buFont typeface="Arial" panose="020B0604020202020204" pitchFamily="34" charset="0"/>
              <a:buChar char="•"/>
            </a:pPr>
            <a:r>
              <a:rPr lang="en-US" sz="2800" dirty="0"/>
              <a:t>Reimbursements processed after execution​</a:t>
            </a:r>
            <a:endParaRPr lang="en-US" sz="2800">
              <a:ea typeface="Calibri Light"/>
              <a:cs typeface="Calibri Light"/>
            </a:endParaRPr>
          </a:p>
          <a:p>
            <a:pPr marL="457200" indent="-457200" fontAlgn="base">
              <a:buFont typeface="Arial" panose="020B0604020202020204" pitchFamily="34" charset="0"/>
              <a:buChar char="•"/>
            </a:pPr>
            <a:r>
              <a:rPr lang="en-US" sz="2800" dirty="0"/>
              <a:t>Agreement includes cost share obligations​</a:t>
            </a:r>
            <a:endParaRPr lang="en-US" dirty="0"/>
          </a:p>
        </p:txBody>
      </p:sp>
      <p:pic>
        <p:nvPicPr>
          <p:cNvPr id="6" name="Content Placeholder 5" descr="Filling out forms on a table">
            <a:extLst>
              <a:ext uri="{FF2B5EF4-FFF2-40B4-BE49-F238E27FC236}">
                <a16:creationId xmlns:a16="http://schemas.microsoft.com/office/drawing/2014/main" id="{46DF0611-EC07-2286-66CD-94D3BB57BC3A}"/>
              </a:ext>
            </a:extLst>
          </p:cNvPr>
          <p:cNvPicPr>
            <a:picLocks noGrp="1" noChangeAspect="1"/>
          </p:cNvPicPr>
          <p:nvPr>
            <p:ph sz="half" idx="2"/>
          </p:nvPr>
        </p:nvPicPr>
        <p:blipFill>
          <a:blip r:embed="rId2"/>
          <a:stretch>
            <a:fillRect/>
          </a:stretch>
        </p:blipFill>
        <p:spPr>
          <a:xfrm>
            <a:off x="6326188" y="2116682"/>
            <a:ext cx="5164137" cy="3446960"/>
          </a:xfrm>
        </p:spPr>
      </p:pic>
    </p:spTree>
    <p:extLst>
      <p:ext uri="{BB962C8B-B14F-4D97-AF65-F5344CB8AC3E}">
        <p14:creationId xmlns:p14="http://schemas.microsoft.com/office/powerpoint/2010/main" val="32781189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AB602-960B-62F9-FAB6-07C44E6385A2}"/>
              </a:ext>
            </a:extLst>
          </p:cNvPr>
          <p:cNvSpPr>
            <a:spLocks noGrp="1"/>
          </p:cNvSpPr>
          <p:nvPr>
            <p:ph type="title"/>
          </p:nvPr>
        </p:nvSpPr>
        <p:spPr>
          <a:xfrm>
            <a:off x="701040" y="693419"/>
            <a:ext cx="10789920" cy="731520"/>
          </a:xfrm>
        </p:spPr>
        <p:txBody>
          <a:bodyPr anchor="t">
            <a:normAutofit/>
          </a:bodyPr>
          <a:lstStyle/>
          <a:p>
            <a:r>
              <a:rPr lang="en-US" dirty="0"/>
              <a:t>Reimbursement Processing Updates​</a:t>
            </a:r>
          </a:p>
        </p:txBody>
      </p:sp>
      <p:sp>
        <p:nvSpPr>
          <p:cNvPr id="3" name="Content Placeholder 2">
            <a:extLst>
              <a:ext uri="{FF2B5EF4-FFF2-40B4-BE49-F238E27FC236}">
                <a16:creationId xmlns:a16="http://schemas.microsoft.com/office/drawing/2014/main" id="{25BB1581-233C-8F8A-1397-B8109590234B}"/>
              </a:ext>
            </a:extLst>
          </p:cNvPr>
          <p:cNvSpPr>
            <a:spLocks noGrp="1"/>
          </p:cNvSpPr>
          <p:nvPr>
            <p:ph sz="half" idx="1"/>
          </p:nvPr>
        </p:nvSpPr>
        <p:spPr>
          <a:xfrm>
            <a:off x="701040" y="1600201"/>
            <a:ext cx="5534390" cy="4480560"/>
          </a:xfrm>
        </p:spPr>
        <p:txBody>
          <a:bodyPr>
            <a:normAutofit fontScale="70000" lnSpcReduction="20000"/>
          </a:bodyPr>
          <a:lstStyle/>
          <a:p>
            <a:pPr marL="457200" indent="-457200" fontAlgn="base">
              <a:buFont typeface="Arial" panose="020B0604020202020204" pitchFamily="34" charset="0"/>
              <a:buChar char="•"/>
            </a:pPr>
            <a:r>
              <a:rPr lang="en-US" sz="4600" dirty="0"/>
              <a:t>Internal system updates added additional review and scrutiny​</a:t>
            </a:r>
          </a:p>
          <a:p>
            <a:pPr marL="457200" indent="-457200" fontAlgn="base">
              <a:buFont typeface="Arial" panose="020B0604020202020204" pitchFamily="34" charset="0"/>
              <a:buChar char="•"/>
            </a:pPr>
            <a:r>
              <a:rPr lang="en-US" sz="4600" dirty="0"/>
              <a:t>Additional questions may be directed to Bus. Managers​</a:t>
            </a:r>
          </a:p>
          <a:p>
            <a:pPr marL="457200" indent="-457200" fontAlgn="base">
              <a:buFont typeface="Arial" panose="020B0604020202020204" pitchFamily="34" charset="0"/>
              <a:buChar char="•"/>
            </a:pPr>
            <a:r>
              <a:rPr lang="en-US" sz="4600" dirty="0"/>
              <a:t>Processing times may be longer ​</a:t>
            </a:r>
          </a:p>
          <a:p>
            <a:pPr marL="457200" indent="-457200" fontAlgn="base">
              <a:buFont typeface="Arial" panose="020B0604020202020204" pitchFamily="34" charset="0"/>
              <a:buChar char="•"/>
            </a:pPr>
            <a:r>
              <a:rPr lang="en-US" sz="4600" dirty="0"/>
              <a:t>Funds remain available; delays are related to process changes​</a:t>
            </a:r>
          </a:p>
          <a:p>
            <a:endParaRPr lang="en-US" sz="2800" dirty="0"/>
          </a:p>
        </p:txBody>
      </p:sp>
      <p:pic>
        <p:nvPicPr>
          <p:cNvPr id="7" name="Content Placeholder 6" descr="Connections outline">
            <a:extLst>
              <a:ext uri="{FF2B5EF4-FFF2-40B4-BE49-F238E27FC236}">
                <a16:creationId xmlns:a16="http://schemas.microsoft.com/office/drawing/2014/main" id="{2C417F70-DF61-64F1-8B6C-1FE07A5E4C23}"/>
              </a:ext>
            </a:extLst>
          </p:cNvPr>
          <p:cNvPicPr>
            <a:picLocks noGrp="1" noChangeAspect="1"/>
          </p:cNvPicPr>
          <p:nvPr>
            <p:ph sz="half" idx="2"/>
          </p:nvPr>
        </p:nvPicPr>
        <p:blipFill>
          <a:blip>
            <a:extLst>
              <a:ext uri="{96DAC541-7B7A-43D3-8B79-37D633B846F1}">
                <asvg:svgBlip xmlns:asvg="http://schemas.microsoft.com/office/drawing/2016/SVG/main" r:embed="rId2"/>
              </a:ext>
            </a:extLst>
          </a:blip>
          <a:stretch>
            <a:fillRect/>
          </a:stretch>
        </p:blipFill>
        <p:spPr>
          <a:xfrm>
            <a:off x="6668387" y="1600200"/>
            <a:ext cx="4480560" cy="4480560"/>
          </a:xfrm>
        </p:spPr>
      </p:pic>
    </p:spTree>
    <p:extLst>
      <p:ext uri="{BB962C8B-B14F-4D97-AF65-F5344CB8AC3E}">
        <p14:creationId xmlns:p14="http://schemas.microsoft.com/office/powerpoint/2010/main" val="24187470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3ACDF-E7BA-0EE9-D731-F09D746CEEC7}"/>
              </a:ext>
            </a:extLst>
          </p:cNvPr>
          <p:cNvSpPr>
            <a:spLocks noGrp="1"/>
          </p:cNvSpPr>
          <p:nvPr>
            <p:ph type="title"/>
          </p:nvPr>
        </p:nvSpPr>
        <p:spPr/>
        <p:txBody>
          <a:bodyPr/>
          <a:lstStyle/>
          <a:p>
            <a:r>
              <a:rPr lang="en-US" dirty="0"/>
              <a:t>New Federal Requirement​</a:t>
            </a:r>
          </a:p>
        </p:txBody>
      </p:sp>
      <p:sp>
        <p:nvSpPr>
          <p:cNvPr id="3" name="Content Placeholder 2">
            <a:extLst>
              <a:ext uri="{FF2B5EF4-FFF2-40B4-BE49-F238E27FC236}">
                <a16:creationId xmlns:a16="http://schemas.microsoft.com/office/drawing/2014/main" id="{2565A905-9E0D-8612-9E68-983323FD9B25}"/>
              </a:ext>
            </a:extLst>
          </p:cNvPr>
          <p:cNvSpPr>
            <a:spLocks noGrp="1"/>
          </p:cNvSpPr>
          <p:nvPr>
            <p:ph idx="1"/>
          </p:nvPr>
        </p:nvSpPr>
        <p:spPr/>
        <p:txBody>
          <a:bodyPr/>
          <a:lstStyle/>
          <a:p>
            <a:pPr fontAlgn="base"/>
            <a:r>
              <a:rPr lang="en-US" sz="4000" dirty="0"/>
              <a:t>Effective November 1, 2026:​</a:t>
            </a:r>
          </a:p>
          <a:p>
            <a:pPr marL="571500" indent="-571500" fontAlgn="base">
              <a:buFont typeface="Arial" panose="020B0604020202020204" pitchFamily="34" charset="0"/>
              <a:buChar char="•"/>
            </a:pPr>
            <a:r>
              <a:rPr lang="en-US" sz="4000" dirty="0"/>
              <a:t>Written justification required for payment requests for all USDOE grant recipients </a:t>
            </a:r>
          </a:p>
          <a:p>
            <a:pPr marL="571500" indent="-571500" fontAlgn="base">
              <a:buFont typeface="Arial" panose="020B0604020202020204" pitchFamily="34" charset="0"/>
              <a:buChar char="•"/>
            </a:pPr>
            <a:r>
              <a:rPr lang="en-US" sz="4000" dirty="0"/>
              <a:t>Documentation is already maintained​/required</a:t>
            </a:r>
          </a:p>
          <a:p>
            <a:pPr marL="571500" indent="-571500" fontAlgn="base">
              <a:buFont typeface="Arial" panose="020B0604020202020204" pitchFamily="34" charset="0"/>
              <a:buChar char="•"/>
            </a:pPr>
            <a:r>
              <a:rPr lang="en-US" sz="4000" dirty="0"/>
              <a:t>Internal planning is underway with OSU​​</a:t>
            </a:r>
          </a:p>
        </p:txBody>
      </p:sp>
    </p:spTree>
    <p:extLst>
      <p:ext uri="{BB962C8B-B14F-4D97-AF65-F5344CB8AC3E}">
        <p14:creationId xmlns:p14="http://schemas.microsoft.com/office/powerpoint/2010/main" val="8658968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A03CC-CBDE-1495-DA14-AE0F38DC4D95}"/>
              </a:ext>
            </a:extLst>
          </p:cNvPr>
          <p:cNvSpPr>
            <a:spLocks noGrp="1"/>
          </p:cNvSpPr>
          <p:nvPr>
            <p:ph type="title"/>
          </p:nvPr>
        </p:nvSpPr>
        <p:spPr/>
        <p:txBody>
          <a:bodyPr/>
          <a:lstStyle/>
          <a:p>
            <a:r>
              <a:rPr lang="en-US" b="1" dirty="0"/>
              <a:t>Grant Administration Communications</a:t>
            </a:r>
            <a:r>
              <a:rPr lang="en-US" dirty="0"/>
              <a:t>​</a:t>
            </a:r>
          </a:p>
        </p:txBody>
      </p:sp>
      <p:pic>
        <p:nvPicPr>
          <p:cNvPr id="5" name="Fiscal guide">
            <a:hlinkClick r:id="" action="ppaction://media"/>
            <a:extLst>
              <a:ext uri="{FF2B5EF4-FFF2-40B4-BE49-F238E27FC236}">
                <a16:creationId xmlns:a16="http://schemas.microsoft.com/office/drawing/2014/main" id="{85F8CBBF-09BF-5510-C663-F973DFC0CCD6}"/>
              </a:ext>
            </a:extLst>
          </p:cNvPr>
          <p:cNvPicPr>
            <a:picLocks noGrp="1" noChangeAspect="1"/>
          </p:cNvPicPr>
          <p:nvPr>
            <p:ph sz="half" idx="1"/>
            <a:videoFile r:link="rId2"/>
            <p:extLst>
              <p:ext uri="{DAA4B4D4-6D71-4841-9C94-3DE7FCFB9230}">
                <p14:media xmlns:p14="http://schemas.microsoft.com/office/powerpoint/2010/main" r:embed="rId1"/>
              </p:ext>
            </p:extLst>
          </p:nvPr>
        </p:nvPicPr>
        <p:blipFill>
          <a:blip r:embed="rId4"/>
          <a:stretch>
            <a:fillRect/>
          </a:stretch>
        </p:blipFill>
        <p:spPr>
          <a:xfrm>
            <a:off x="291830" y="1920926"/>
            <a:ext cx="7774748" cy="3839107"/>
          </a:xfrm>
        </p:spPr>
      </p:pic>
      <p:sp>
        <p:nvSpPr>
          <p:cNvPr id="4" name="Content Placeholder 3">
            <a:extLst>
              <a:ext uri="{FF2B5EF4-FFF2-40B4-BE49-F238E27FC236}">
                <a16:creationId xmlns:a16="http://schemas.microsoft.com/office/drawing/2014/main" id="{EEC21BF8-C31D-14C3-A27C-9D550E26F365}"/>
              </a:ext>
            </a:extLst>
          </p:cNvPr>
          <p:cNvSpPr>
            <a:spLocks noGrp="1"/>
          </p:cNvSpPr>
          <p:nvPr>
            <p:ph sz="half" idx="2"/>
          </p:nvPr>
        </p:nvSpPr>
        <p:spPr>
          <a:xfrm>
            <a:off x="8115299" y="1600200"/>
            <a:ext cx="3784871" cy="4480560"/>
          </a:xfrm>
        </p:spPr>
        <p:txBody>
          <a:bodyPr/>
          <a:lstStyle/>
          <a:p>
            <a:pPr marL="571500" indent="-571500">
              <a:buFont typeface="Arial" panose="020B0604020202020204" pitchFamily="34" charset="0"/>
              <a:buChar char="•"/>
            </a:pPr>
            <a:r>
              <a:rPr lang="en-US" sz="2800" dirty="0"/>
              <a:t>Updates will be emailed to Bus. Managers, Admin., and Coor.  </a:t>
            </a:r>
          </a:p>
          <a:p>
            <a:pPr marL="571500" indent="-571500">
              <a:buFont typeface="Arial" panose="020B0604020202020204" pitchFamily="34" charset="0"/>
              <a:buChar char="•"/>
            </a:pPr>
            <a:r>
              <a:rPr lang="en-US" sz="2800" dirty="0"/>
              <a:t>Fiscal Guide and policies are available on the Oregon GEAR UP website​</a:t>
            </a:r>
          </a:p>
          <a:p>
            <a:pPr marL="800100" lvl="1" indent="-571500">
              <a:buFont typeface="Arial" panose="020B0604020202020204" pitchFamily="34" charset="0"/>
              <a:buChar char="•"/>
            </a:pPr>
            <a:r>
              <a:rPr lang="en-US" sz="2400" dirty="0"/>
              <a:t>living document and updated as changes occur​</a:t>
            </a:r>
          </a:p>
        </p:txBody>
      </p:sp>
    </p:spTree>
    <p:extLst>
      <p:ext uri="{BB962C8B-B14F-4D97-AF65-F5344CB8AC3E}">
        <p14:creationId xmlns:p14="http://schemas.microsoft.com/office/powerpoint/2010/main" val="2254690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12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E4779-655A-68BF-1642-35920159781F}"/>
              </a:ext>
            </a:extLst>
          </p:cNvPr>
          <p:cNvSpPr>
            <a:spLocks noGrp="1"/>
          </p:cNvSpPr>
          <p:nvPr>
            <p:ph type="title"/>
          </p:nvPr>
        </p:nvSpPr>
        <p:spPr>
          <a:xfrm>
            <a:off x="701040" y="693419"/>
            <a:ext cx="5164588" cy="731520"/>
          </a:xfrm>
        </p:spPr>
        <p:txBody>
          <a:bodyPr anchor="t">
            <a:normAutofit/>
          </a:bodyPr>
          <a:lstStyle/>
          <a:p>
            <a:r>
              <a:rPr lang="en-US" sz="2800" b="1"/>
              <a:t>Reimbursement Reminders</a:t>
            </a:r>
            <a:r>
              <a:rPr lang="en-US" sz="2800"/>
              <a:t>​</a:t>
            </a:r>
          </a:p>
        </p:txBody>
      </p:sp>
      <p:pic>
        <p:nvPicPr>
          <p:cNvPr id="6" name="Content Placeholder 5" descr="Warning with solid fill">
            <a:extLst>
              <a:ext uri="{FF2B5EF4-FFF2-40B4-BE49-F238E27FC236}">
                <a16:creationId xmlns:a16="http://schemas.microsoft.com/office/drawing/2014/main" id="{DD88853F-DD88-61F4-A749-C6DF049316EE}"/>
              </a:ext>
            </a:extLst>
          </p:cNvPr>
          <p:cNvPicPr>
            <a:picLocks noGrp="1" noChangeAspect="1"/>
          </p:cNvPicPr>
          <p:nvPr>
            <p:ph sz="half" idx="13"/>
          </p:nvPr>
        </p:nvPicPr>
        <p:blipFill>
          <a:blip>
            <a:extLst>
              <a:ext uri="{96DAC541-7B7A-43D3-8B79-37D633B846F1}">
                <asvg:svgBlip xmlns:asvg="http://schemas.microsoft.com/office/drawing/2016/SVG/main" r:embed="rId2"/>
              </a:ext>
            </a:extLst>
          </a:blip>
          <a:stretch>
            <a:fillRect/>
          </a:stretch>
        </p:blipFill>
        <p:spPr>
          <a:xfrm>
            <a:off x="1032805" y="1600200"/>
            <a:ext cx="4501058" cy="4501058"/>
          </a:xfrm>
        </p:spPr>
      </p:pic>
      <p:sp>
        <p:nvSpPr>
          <p:cNvPr id="3" name="Content Placeholder 2">
            <a:extLst>
              <a:ext uri="{FF2B5EF4-FFF2-40B4-BE49-F238E27FC236}">
                <a16:creationId xmlns:a16="http://schemas.microsoft.com/office/drawing/2014/main" id="{F52AB860-1D6E-28BF-250C-3BAE6CEE5165}"/>
              </a:ext>
            </a:extLst>
          </p:cNvPr>
          <p:cNvSpPr>
            <a:spLocks noGrp="1"/>
          </p:cNvSpPr>
          <p:nvPr>
            <p:ph sz="half" idx="14"/>
          </p:nvPr>
        </p:nvSpPr>
        <p:spPr>
          <a:xfrm>
            <a:off x="6448482" y="1600200"/>
            <a:ext cx="5164588" cy="4501058"/>
          </a:xfrm>
        </p:spPr>
        <p:txBody>
          <a:bodyPr vert="horz" lIns="91440" tIns="45720" rIns="91440" bIns="45720" rtlCol="0" anchor="t">
            <a:normAutofit/>
          </a:bodyPr>
          <a:lstStyle/>
          <a:p>
            <a:pPr marL="571500" indent="-571500" fontAlgn="base">
              <a:buFont typeface="Arial" panose="020B0604020202020204" pitchFamily="34" charset="0"/>
              <a:buChar char="•"/>
            </a:pPr>
            <a:r>
              <a:rPr lang="en-US" dirty="0"/>
              <a:t>Submit itemized receipts​</a:t>
            </a:r>
          </a:p>
          <a:p>
            <a:pPr marL="571500" indent="-571500" fontAlgn="base">
              <a:buFont typeface="Arial" panose="020B0604020202020204" pitchFamily="34" charset="0"/>
              <a:buChar char="•"/>
            </a:pPr>
            <a:r>
              <a:rPr lang="en-US" dirty="0"/>
              <a:t>Documentation must demonstrate payment</a:t>
            </a:r>
            <a:endParaRPr lang="en-US">
              <a:ea typeface="Calibri Light"/>
              <a:cs typeface="Calibri Light"/>
            </a:endParaRPr>
          </a:p>
          <a:p>
            <a:pPr marL="571500" indent="-571500" fontAlgn="base">
              <a:buFont typeface="Arial" panose="020B0604020202020204" pitchFamily="34" charset="0"/>
              <a:buChar char="•"/>
            </a:pPr>
            <a:r>
              <a:rPr lang="en-US" dirty="0"/>
              <a:t>​Understand which expenses paid by CO vs.</a:t>
            </a:r>
            <a:r>
              <a:rPr lang="en-US"/>
              <a:t> </a:t>
            </a:r>
            <a:r>
              <a:rPr lang="en-US" dirty="0"/>
              <a:t>grant </a:t>
            </a:r>
            <a:endParaRPr lang="en-US">
              <a:ea typeface="Calibri Light"/>
              <a:cs typeface="Calibri Light"/>
            </a:endParaRPr>
          </a:p>
          <a:p>
            <a:endParaRPr lang="en-US" dirty="0"/>
          </a:p>
        </p:txBody>
      </p:sp>
    </p:spTree>
    <p:extLst>
      <p:ext uri="{BB962C8B-B14F-4D97-AF65-F5344CB8AC3E}">
        <p14:creationId xmlns:p14="http://schemas.microsoft.com/office/powerpoint/2010/main" val="32006820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7BFDA-F9A3-6AD2-6773-974F11DDD8AE}"/>
              </a:ext>
            </a:extLst>
          </p:cNvPr>
          <p:cNvSpPr>
            <a:spLocks noGrp="1"/>
          </p:cNvSpPr>
          <p:nvPr>
            <p:ph type="title"/>
          </p:nvPr>
        </p:nvSpPr>
        <p:spPr/>
        <p:txBody>
          <a:bodyPr/>
          <a:lstStyle/>
          <a:p>
            <a:r>
              <a:rPr lang="en-US" dirty="0"/>
              <a:t>GEAR UP Upcoming Events</a:t>
            </a:r>
          </a:p>
        </p:txBody>
      </p:sp>
      <p:pic>
        <p:nvPicPr>
          <p:cNvPr id="6" name="Content Placeholder 5">
            <a:extLst>
              <a:ext uri="{FF2B5EF4-FFF2-40B4-BE49-F238E27FC236}">
                <a16:creationId xmlns:a16="http://schemas.microsoft.com/office/drawing/2014/main" id="{558FE680-682B-7D5C-8869-9F98C619C187}"/>
              </a:ext>
            </a:extLst>
          </p:cNvPr>
          <p:cNvPicPr>
            <a:picLocks noGrp="1" noChangeAspect="1"/>
          </p:cNvPicPr>
          <p:nvPr>
            <p:ph sz="half" idx="2"/>
          </p:nvPr>
        </p:nvPicPr>
        <p:blipFill>
          <a:blip r:embed="rId2"/>
          <a:srcRect/>
          <a:stretch/>
        </p:blipFill>
        <p:spPr>
          <a:xfrm>
            <a:off x="2057505" y="1298233"/>
            <a:ext cx="8076990" cy="5218055"/>
          </a:xfrm>
          <a:prstGeom prst="rect">
            <a:avLst/>
          </a:prstGeom>
        </p:spPr>
      </p:pic>
    </p:spTree>
    <p:extLst>
      <p:ext uri="{BB962C8B-B14F-4D97-AF65-F5344CB8AC3E}">
        <p14:creationId xmlns:p14="http://schemas.microsoft.com/office/powerpoint/2010/main" val="2727529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0C83C-21C4-EBDE-BA2C-E2E90D6C0F51}"/>
              </a:ext>
            </a:extLst>
          </p:cNvPr>
          <p:cNvSpPr>
            <a:spLocks noGrp="1"/>
          </p:cNvSpPr>
          <p:nvPr>
            <p:ph type="title"/>
          </p:nvPr>
        </p:nvSpPr>
        <p:spPr>
          <a:xfrm>
            <a:off x="701040" y="508593"/>
            <a:ext cx="5164588" cy="731520"/>
          </a:xfrm>
        </p:spPr>
        <p:txBody>
          <a:bodyPr/>
          <a:lstStyle/>
          <a:p>
            <a:r>
              <a:rPr lang="en-US" dirty="0"/>
              <a:t>Allowable </a:t>
            </a:r>
            <a:r>
              <a:rPr lang="en-US"/>
              <a:t>travel</a:t>
            </a:r>
            <a:r>
              <a:rPr lang="en-US" dirty="0"/>
              <a:t> costs</a:t>
            </a:r>
          </a:p>
        </p:txBody>
      </p:sp>
      <p:sp>
        <p:nvSpPr>
          <p:cNvPr id="3" name="Content Placeholder 2">
            <a:extLst>
              <a:ext uri="{FF2B5EF4-FFF2-40B4-BE49-F238E27FC236}">
                <a16:creationId xmlns:a16="http://schemas.microsoft.com/office/drawing/2014/main" id="{880CF16C-02CD-C338-45D9-FC457A2E3C72}"/>
              </a:ext>
            </a:extLst>
          </p:cNvPr>
          <p:cNvSpPr>
            <a:spLocks noGrp="1"/>
          </p:cNvSpPr>
          <p:nvPr>
            <p:ph sz="half" idx="14"/>
          </p:nvPr>
        </p:nvSpPr>
        <p:spPr>
          <a:xfrm>
            <a:off x="701040" y="1711845"/>
            <a:ext cx="5164588" cy="4243275"/>
          </a:xfrm>
        </p:spPr>
        <p:txBody>
          <a:bodyPr vert="horz" lIns="91440" tIns="45720" rIns="91440" bIns="45720" rtlCol="0" anchor="t">
            <a:noAutofit/>
          </a:bodyPr>
          <a:lstStyle/>
          <a:p>
            <a:pPr marL="457200" indent="-457200" fontAlgn="base">
              <a:buFont typeface="Arial" panose="020B0604020202020204" pitchFamily="34" charset="0"/>
              <a:buChar char="•"/>
            </a:pPr>
            <a:r>
              <a:rPr lang="en-US" sz="2800"/>
              <a:t>District policy/federal </a:t>
            </a:r>
            <a:r>
              <a:rPr lang="en-US" sz="2800" dirty="0"/>
              <a:t>per diem</a:t>
            </a:r>
            <a:r>
              <a:rPr lang="en-US" sz="2800"/>
              <a:t> for</a:t>
            </a:r>
            <a:r>
              <a:rPr lang="en-US" sz="2800" dirty="0"/>
              <a:t> meals​</a:t>
            </a:r>
          </a:p>
          <a:p>
            <a:pPr marL="457200" indent="-457200" fontAlgn="base">
              <a:buFont typeface="Arial" panose="020B0604020202020204" pitchFamily="34" charset="0"/>
              <a:buChar char="•"/>
            </a:pPr>
            <a:r>
              <a:rPr lang="en-US" sz="2800" dirty="0"/>
              <a:t>Federal mileage rate​</a:t>
            </a:r>
          </a:p>
          <a:p>
            <a:pPr marL="457200" indent="-457200" fontAlgn="base">
              <a:buFont typeface="Arial" panose="020B0604020202020204" pitchFamily="34" charset="0"/>
              <a:buChar char="•"/>
            </a:pPr>
            <a:r>
              <a:rPr lang="en-US" sz="2800" dirty="0"/>
              <a:t>Economy airfare​</a:t>
            </a:r>
          </a:p>
          <a:p>
            <a:pPr marL="457200" indent="-457200" fontAlgn="base">
              <a:buFont typeface="Arial" panose="020B0604020202020204" pitchFamily="34" charset="0"/>
              <a:buChar char="•"/>
            </a:pPr>
            <a:r>
              <a:rPr lang="en-US" sz="2800" dirty="0"/>
              <a:t>Economy ground transportation​</a:t>
            </a:r>
          </a:p>
          <a:p>
            <a:pPr marL="457200" indent="-457200" fontAlgn="base">
              <a:buFont typeface="Arial" panose="020B0604020202020204" pitchFamily="34" charset="0"/>
              <a:buChar char="•"/>
            </a:pPr>
            <a:r>
              <a:rPr lang="en-US" sz="2800" dirty="0"/>
              <a:t>One checked bag</a:t>
            </a:r>
          </a:p>
          <a:p>
            <a:pPr marL="457200" indent="-457200" fontAlgn="base">
              <a:buFont typeface="Arial" panose="020B0604020202020204" pitchFamily="34" charset="0"/>
              <a:buChar char="•"/>
            </a:pPr>
            <a:r>
              <a:rPr lang="en-US" sz="2800" dirty="0"/>
              <a:t>Economy parking​</a:t>
            </a:r>
          </a:p>
          <a:p>
            <a:pPr fontAlgn="base"/>
            <a:r>
              <a:rPr lang="en-US" sz="2800" i="1" dirty="0"/>
              <a:t>Rule of thumb </a:t>
            </a:r>
            <a:r>
              <a:rPr lang="en-US" sz="2800" dirty="0"/>
              <a:t>- economically and no upgrades</a:t>
            </a:r>
          </a:p>
          <a:p>
            <a:pPr fontAlgn="base"/>
            <a:endParaRPr lang="en-US" sz="2800" dirty="0"/>
          </a:p>
          <a:p>
            <a:endParaRPr lang="en-US" dirty="0"/>
          </a:p>
        </p:txBody>
      </p:sp>
      <p:pic>
        <p:nvPicPr>
          <p:cNvPr id="7" name="Picture Placeholder 6" descr="Used luggage and suitcases of various types">
            <a:extLst>
              <a:ext uri="{FF2B5EF4-FFF2-40B4-BE49-F238E27FC236}">
                <a16:creationId xmlns:a16="http://schemas.microsoft.com/office/drawing/2014/main" id="{05AB689A-EAD4-16E2-663C-846779993B10}"/>
              </a:ext>
            </a:extLst>
          </p:cNvPr>
          <p:cNvPicPr>
            <a:picLocks noGrp="1" noChangeAspect="1"/>
          </p:cNvPicPr>
          <p:nvPr>
            <p:ph type="pic" idx="1"/>
          </p:nvPr>
        </p:nvPicPr>
        <p:blipFill>
          <a:blip r:embed="rId2"/>
          <a:srcRect l="15399" r="15399"/>
          <a:stretch>
            <a:fillRect/>
          </a:stretch>
        </p:blipFill>
        <p:spPr/>
      </p:pic>
    </p:spTree>
    <p:extLst>
      <p:ext uri="{BB962C8B-B14F-4D97-AF65-F5344CB8AC3E}">
        <p14:creationId xmlns:p14="http://schemas.microsoft.com/office/powerpoint/2010/main" val="23067484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22CD-AFEC-BCA3-30EA-386060BF0995}"/>
              </a:ext>
            </a:extLst>
          </p:cNvPr>
          <p:cNvSpPr>
            <a:spLocks noGrp="1"/>
          </p:cNvSpPr>
          <p:nvPr>
            <p:ph type="title"/>
          </p:nvPr>
        </p:nvSpPr>
        <p:spPr/>
        <p:txBody>
          <a:bodyPr/>
          <a:lstStyle/>
          <a:p>
            <a:r>
              <a:rPr lang="en-US" dirty="0"/>
              <a:t>Indirect Cost Update</a:t>
            </a:r>
          </a:p>
        </p:txBody>
      </p:sp>
      <p:sp>
        <p:nvSpPr>
          <p:cNvPr id="3" name="Content Placeholder 2">
            <a:extLst>
              <a:ext uri="{FF2B5EF4-FFF2-40B4-BE49-F238E27FC236}">
                <a16:creationId xmlns:a16="http://schemas.microsoft.com/office/drawing/2014/main" id="{D736A495-8E4F-5687-3CC2-3D2B0C3DCC83}"/>
              </a:ext>
            </a:extLst>
          </p:cNvPr>
          <p:cNvSpPr>
            <a:spLocks noGrp="1"/>
          </p:cNvSpPr>
          <p:nvPr>
            <p:ph idx="1"/>
          </p:nvPr>
        </p:nvSpPr>
        <p:spPr/>
        <p:txBody>
          <a:bodyPr/>
          <a:lstStyle/>
          <a:p>
            <a:pPr marL="571500" indent="-571500" fontAlgn="base">
              <a:buFont typeface="Arial" panose="020B0604020202020204" pitchFamily="34" charset="0"/>
              <a:buChar char="•"/>
            </a:pPr>
            <a:r>
              <a:rPr lang="en-US" dirty="0"/>
              <a:t>Indirect costs can no longer be charged to Central Office paid expenses​ (4.3CO)</a:t>
            </a:r>
          </a:p>
          <a:p>
            <a:pPr marL="571500" indent="-571500" fontAlgn="base">
              <a:buFont typeface="Arial" panose="020B0604020202020204" pitchFamily="34" charset="0"/>
              <a:buChar char="•"/>
            </a:pPr>
            <a:r>
              <a:rPr lang="en-US" dirty="0"/>
              <a:t>Applicable indirect amounts will be tracked for cost share​</a:t>
            </a:r>
          </a:p>
          <a:p>
            <a:pPr marL="571500" indent="-571500" fontAlgn="base">
              <a:buFont typeface="Arial" panose="020B0604020202020204" pitchFamily="34" charset="0"/>
              <a:buChar char="•"/>
            </a:pPr>
            <a:r>
              <a:rPr lang="en-US" dirty="0"/>
              <a:t>Indirect costs remain allowable on subaward</a:t>
            </a:r>
          </a:p>
          <a:p>
            <a:pPr marL="571500" indent="-571500" fontAlgn="base">
              <a:buFont typeface="Arial" panose="020B0604020202020204" pitchFamily="34" charset="0"/>
              <a:buChar char="•"/>
            </a:pPr>
            <a:r>
              <a:rPr lang="en-US" dirty="0"/>
              <a:t>Updated Expenditures Report available​ </a:t>
            </a:r>
          </a:p>
        </p:txBody>
      </p:sp>
    </p:spTree>
    <p:extLst>
      <p:ext uri="{BB962C8B-B14F-4D97-AF65-F5344CB8AC3E}">
        <p14:creationId xmlns:p14="http://schemas.microsoft.com/office/powerpoint/2010/main" val="425635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D07F9-8369-18D6-C82B-7757589626FE}"/>
              </a:ext>
            </a:extLst>
          </p:cNvPr>
          <p:cNvSpPr>
            <a:spLocks noGrp="1"/>
          </p:cNvSpPr>
          <p:nvPr>
            <p:ph type="title"/>
          </p:nvPr>
        </p:nvSpPr>
        <p:spPr/>
        <p:txBody>
          <a:bodyPr/>
          <a:lstStyle/>
          <a:p>
            <a:r>
              <a:rPr lang="en-US" dirty="0"/>
              <a:t>YAWP! Writing Platform Update</a:t>
            </a:r>
          </a:p>
        </p:txBody>
      </p:sp>
      <p:sp>
        <p:nvSpPr>
          <p:cNvPr id="3" name="Content Placeholder 2">
            <a:extLst>
              <a:ext uri="{FF2B5EF4-FFF2-40B4-BE49-F238E27FC236}">
                <a16:creationId xmlns:a16="http://schemas.microsoft.com/office/drawing/2014/main" id="{D3028056-4761-4DBB-1F63-6EC8AD276DC3}"/>
              </a:ext>
            </a:extLst>
          </p:cNvPr>
          <p:cNvSpPr>
            <a:spLocks noGrp="1"/>
          </p:cNvSpPr>
          <p:nvPr>
            <p:ph idx="1"/>
          </p:nvPr>
        </p:nvSpPr>
        <p:spPr/>
        <p:txBody>
          <a:bodyPr vert="horz" lIns="91440" tIns="45720" rIns="91440" bIns="45720" rtlCol="0" anchor="t">
            <a:noAutofit/>
          </a:bodyPr>
          <a:lstStyle/>
          <a:p>
            <a:pPr marL="571500" indent="-571500">
              <a:buFont typeface="Arial" panose="020B0604020202020204" pitchFamily="34" charset="0"/>
              <a:buChar char="•"/>
            </a:pPr>
            <a:r>
              <a:rPr lang="en-US" dirty="0"/>
              <a:t>OSU requiring </a:t>
            </a:r>
            <a:r>
              <a:rPr lang="en-US"/>
              <a:t>us </a:t>
            </a:r>
            <a:r>
              <a:rPr lang="en-US" dirty="0"/>
              <a:t>to do Request for Proposals</a:t>
            </a:r>
          </a:p>
          <a:p>
            <a:pPr marL="571500" indent="-571500">
              <a:buFont typeface="Arial" panose="020B0604020202020204" pitchFamily="34" charset="0"/>
              <a:buChar char="•"/>
            </a:pPr>
            <a:r>
              <a:rPr lang="en-US" dirty="0"/>
              <a:t>Not a sole source</a:t>
            </a:r>
            <a:endParaRPr lang="en-US">
              <a:ea typeface="Calibri Light"/>
              <a:cs typeface="Calibri Light"/>
            </a:endParaRPr>
          </a:p>
          <a:p>
            <a:pPr marL="571500" indent="-571500">
              <a:buFont typeface="Arial" panose="020B0604020202020204" pitchFamily="34" charset="0"/>
              <a:buChar char="•"/>
            </a:pPr>
            <a:r>
              <a:rPr lang="en-US" dirty="0"/>
              <a:t>Timeline of RFP: 6 months – </a:t>
            </a:r>
            <a:r>
              <a:rPr lang="en-US"/>
              <a:t>1 year</a:t>
            </a:r>
            <a:endParaRPr lang="en-US">
              <a:ea typeface="Calibri Light"/>
              <a:cs typeface="Calibri Light"/>
            </a:endParaRPr>
          </a:p>
        </p:txBody>
      </p:sp>
    </p:spTree>
    <p:extLst>
      <p:ext uri="{BB962C8B-B14F-4D97-AF65-F5344CB8AC3E}">
        <p14:creationId xmlns:p14="http://schemas.microsoft.com/office/powerpoint/2010/main" val="201915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32C1C-97C0-DAFC-DB9E-837F8B980CB0}"/>
              </a:ext>
            </a:extLst>
          </p:cNvPr>
          <p:cNvSpPr>
            <a:spLocks noGrp="1"/>
          </p:cNvSpPr>
          <p:nvPr>
            <p:ph type="title"/>
          </p:nvPr>
        </p:nvSpPr>
        <p:spPr/>
        <p:txBody>
          <a:bodyPr/>
          <a:lstStyle/>
          <a:p>
            <a:r>
              <a:rPr lang="en-US" dirty="0"/>
              <a:t>Mini Grants</a:t>
            </a:r>
          </a:p>
        </p:txBody>
      </p:sp>
      <p:sp>
        <p:nvSpPr>
          <p:cNvPr id="3" name="Content Placeholder 2">
            <a:extLst>
              <a:ext uri="{FF2B5EF4-FFF2-40B4-BE49-F238E27FC236}">
                <a16:creationId xmlns:a16="http://schemas.microsoft.com/office/drawing/2014/main" id="{F878F66F-89C3-6C10-49EB-CD56677A12D4}"/>
              </a:ext>
            </a:extLst>
          </p:cNvPr>
          <p:cNvSpPr>
            <a:spLocks noGrp="1"/>
          </p:cNvSpPr>
          <p:nvPr>
            <p:ph sz="half" idx="1"/>
          </p:nvPr>
        </p:nvSpPr>
        <p:spPr>
          <a:xfrm>
            <a:off x="701040" y="1420284"/>
            <a:ext cx="5168132" cy="4480560"/>
          </a:xfrm>
        </p:spPr>
        <p:txBody>
          <a:bodyPr vert="horz" lIns="91440" tIns="45720" rIns="91440" bIns="45720" rtlCol="0" anchor="t">
            <a:noAutofit/>
          </a:bodyPr>
          <a:lstStyle/>
          <a:p>
            <a:pPr marL="342900" indent="-342900">
              <a:buFont typeface="Arial" panose="020B0604020202020204" pitchFamily="34" charset="0"/>
              <a:buChar char="•"/>
            </a:pPr>
            <a:r>
              <a:rPr lang="en-US" sz="2400" dirty="0"/>
              <a:t>Now open!</a:t>
            </a:r>
          </a:p>
          <a:p>
            <a:pPr marL="342900" indent="-342900">
              <a:buFont typeface="Arial" panose="020B0604020202020204" pitchFamily="34" charset="0"/>
              <a:buChar char="•"/>
            </a:pPr>
            <a:r>
              <a:rPr lang="en-US" sz="2400" dirty="0"/>
              <a:t>Monthly review through April 2027 or</a:t>
            </a:r>
            <a:r>
              <a:rPr lang="en-US" sz="2400"/>
              <a:t> </a:t>
            </a:r>
            <a:r>
              <a:rPr lang="en-US" sz="2400" dirty="0"/>
              <a:t>until funds exhausted​</a:t>
            </a:r>
            <a:endParaRPr lang="en-US" sz="2400">
              <a:ea typeface="Calibri Light"/>
              <a:cs typeface="Calibri Light"/>
            </a:endParaRPr>
          </a:p>
          <a:p>
            <a:pPr marL="342900" indent="-342900">
              <a:buFont typeface="Arial" panose="020B0604020202020204" pitchFamily="34" charset="0"/>
              <a:buChar char="•"/>
            </a:pPr>
            <a:r>
              <a:rPr lang="en-US" sz="2400" dirty="0"/>
              <a:t>Applications due by 5:00 PM</a:t>
            </a:r>
            <a:endParaRPr lang="en-US" sz="2400">
              <a:ea typeface="Calibri Light"/>
              <a:cs typeface="Calibri Light"/>
            </a:endParaRPr>
          </a:p>
          <a:p>
            <a:pPr marL="342900" indent="-342900">
              <a:buFont typeface="Arial" panose="020B0604020202020204" pitchFamily="34" charset="0"/>
              <a:buChar char="•"/>
            </a:pPr>
            <a:r>
              <a:rPr lang="en-US" sz="2400" dirty="0"/>
              <a:t>Requests tied to activities within 30 days may not be funded​</a:t>
            </a:r>
            <a:endParaRPr lang="en-US" sz="2400">
              <a:ea typeface="Calibri Light"/>
              <a:cs typeface="Calibri Light"/>
            </a:endParaRPr>
          </a:p>
          <a:p>
            <a:pPr marL="342900" indent="-342900">
              <a:buFont typeface="Arial" panose="020B0604020202020204" pitchFamily="34" charset="0"/>
              <a:buChar char="•"/>
            </a:pPr>
            <a:r>
              <a:rPr lang="en-US" sz="2400" dirty="0"/>
              <a:t>Denied applications may be resubmitted​</a:t>
            </a:r>
            <a:endParaRPr lang="en-US" sz="2400">
              <a:ea typeface="Calibri Light"/>
              <a:cs typeface="Calibri Light"/>
            </a:endParaRPr>
          </a:p>
          <a:p>
            <a:pPr marL="342900" indent="-342900">
              <a:buFont typeface="Arial" panose="020B0604020202020204" pitchFamily="34" charset="0"/>
              <a:buChar char="•"/>
            </a:pPr>
            <a:r>
              <a:rPr lang="en-US" sz="2400" dirty="0"/>
              <a:t>Notifications issued 20 days after deadline​</a:t>
            </a:r>
            <a:endParaRPr lang="en-US" sz="2400">
              <a:ea typeface="Calibri Light"/>
              <a:cs typeface="Calibri Light"/>
            </a:endParaRPr>
          </a:p>
          <a:p>
            <a:pPr marL="342900" indent="-342900">
              <a:buFont typeface="Arial" panose="020B0604020202020204" pitchFamily="34" charset="0"/>
              <a:buChar char="•"/>
            </a:pPr>
            <a:r>
              <a:rPr lang="en-US" sz="2400" dirty="0"/>
              <a:t>Awards will be through </a:t>
            </a:r>
            <a:r>
              <a:rPr lang="en-US" sz="2400" dirty="0" err="1"/>
              <a:t>DocuSign</a:t>
            </a:r>
            <a:endParaRPr lang="en-US" sz="2400" dirty="0"/>
          </a:p>
          <a:p>
            <a:pPr marL="571500" indent="-571500">
              <a:buFont typeface="Arial" panose="020B0604020202020204" pitchFamily="34" charset="0"/>
              <a:buChar char="•"/>
            </a:pPr>
            <a:endParaRPr lang="en-US" dirty="0"/>
          </a:p>
        </p:txBody>
      </p:sp>
      <p:graphicFrame>
        <p:nvGraphicFramePr>
          <p:cNvPr id="7" name="Content Placeholder 6">
            <a:extLst>
              <a:ext uri="{FF2B5EF4-FFF2-40B4-BE49-F238E27FC236}">
                <a16:creationId xmlns:a16="http://schemas.microsoft.com/office/drawing/2014/main" id="{9B23F44B-049D-7CAD-A17B-B86F5A5952D2}"/>
              </a:ext>
            </a:extLst>
          </p:cNvPr>
          <p:cNvGraphicFramePr>
            <a:graphicFrameLocks noGrp="1"/>
          </p:cNvGraphicFramePr>
          <p:nvPr>
            <p:ph sz="half" idx="2"/>
            <p:extLst>
              <p:ext uri="{D42A27DB-BD31-4B8C-83A1-F6EECF244321}">
                <p14:modId xmlns:p14="http://schemas.microsoft.com/office/powerpoint/2010/main" val="2404841425"/>
              </p:ext>
            </p:extLst>
          </p:nvPr>
        </p:nvGraphicFramePr>
        <p:xfrm>
          <a:off x="5869172" y="1162558"/>
          <a:ext cx="5556207" cy="4532884"/>
        </p:xfrm>
        <a:graphic>
          <a:graphicData uri="http://schemas.openxmlformats.org/drawingml/2006/table">
            <a:tbl>
              <a:tblPr firstRow="1" firstCol="1" bandRow="1">
                <a:tableStyleId>{5C22544A-7EE6-4342-B048-85BDC9FD1C3A}</a:tableStyleId>
              </a:tblPr>
              <a:tblGrid>
                <a:gridCol w="1356977">
                  <a:extLst>
                    <a:ext uri="{9D8B030D-6E8A-4147-A177-3AD203B41FA5}">
                      <a16:colId xmlns:a16="http://schemas.microsoft.com/office/drawing/2014/main" val="2543239419"/>
                    </a:ext>
                  </a:extLst>
                </a:gridCol>
                <a:gridCol w="2110306">
                  <a:extLst>
                    <a:ext uri="{9D8B030D-6E8A-4147-A177-3AD203B41FA5}">
                      <a16:colId xmlns:a16="http://schemas.microsoft.com/office/drawing/2014/main" val="3898555916"/>
                    </a:ext>
                  </a:extLst>
                </a:gridCol>
                <a:gridCol w="2088924">
                  <a:extLst>
                    <a:ext uri="{9D8B030D-6E8A-4147-A177-3AD203B41FA5}">
                      <a16:colId xmlns:a16="http://schemas.microsoft.com/office/drawing/2014/main" val="2671374218"/>
                    </a:ext>
                  </a:extLst>
                </a:gridCol>
              </a:tblGrid>
              <a:tr h="587756">
                <a:tc>
                  <a:txBody>
                    <a:bodyPr/>
                    <a:lstStyle/>
                    <a:p>
                      <a:pPr marL="91440" marR="0" algn="l">
                        <a:lnSpc>
                          <a:spcPct val="115000"/>
                        </a:lnSpc>
                        <a:spcBef>
                          <a:spcPts val="1000"/>
                        </a:spcBef>
                        <a:spcAft>
                          <a:spcPts val="1000"/>
                        </a:spcAft>
                        <a:buNone/>
                      </a:pPr>
                      <a:r>
                        <a:rPr lang="en-US" dirty="0"/>
                        <a:t>Cycle</a:t>
                      </a:r>
                    </a:p>
                  </a:txBody>
                  <a:tcPr marL="55035" marR="55035" marT="0" marB="0" anchor="ctr"/>
                </a:tc>
                <a:tc>
                  <a:txBody>
                    <a:bodyPr/>
                    <a:lstStyle/>
                    <a:p>
                      <a:pPr marL="91440" marR="0" algn="l">
                        <a:lnSpc>
                          <a:spcPct val="115000"/>
                        </a:lnSpc>
                        <a:spcBef>
                          <a:spcPts val="1000"/>
                        </a:spcBef>
                        <a:spcAft>
                          <a:spcPts val="1000"/>
                        </a:spcAft>
                        <a:buNone/>
                      </a:pPr>
                      <a:r>
                        <a:rPr lang="en-US"/>
                        <a:t>Application Deadline</a:t>
                      </a:r>
                    </a:p>
                  </a:txBody>
                  <a:tcPr marL="55035" marR="55035" marT="0" marB="0" anchor="ctr"/>
                </a:tc>
                <a:tc>
                  <a:txBody>
                    <a:bodyPr/>
                    <a:lstStyle/>
                    <a:p>
                      <a:pPr marL="91440" marR="0" algn="l">
                        <a:lnSpc>
                          <a:spcPct val="115000"/>
                        </a:lnSpc>
                        <a:spcBef>
                          <a:spcPts val="1000"/>
                        </a:spcBef>
                        <a:spcAft>
                          <a:spcPts val="1000"/>
                        </a:spcAft>
                        <a:buNone/>
                      </a:pPr>
                      <a:r>
                        <a:rPr lang="en-US"/>
                        <a:t>Applicant Notification By</a:t>
                      </a:r>
                    </a:p>
                  </a:txBody>
                  <a:tcPr marL="55035" marR="55035" marT="0" marB="0" anchor="ctr"/>
                </a:tc>
                <a:extLst>
                  <a:ext uri="{0D108BD9-81ED-4DB2-BD59-A6C34878D82A}">
                    <a16:rowId xmlns:a16="http://schemas.microsoft.com/office/drawing/2014/main" val="575161878"/>
                  </a:ext>
                </a:extLst>
              </a:tr>
              <a:tr h="560070">
                <a:tc>
                  <a:txBody>
                    <a:bodyPr/>
                    <a:lstStyle/>
                    <a:p>
                      <a:pPr marL="91440" marR="0" algn="l">
                        <a:lnSpc>
                          <a:spcPct val="115000"/>
                        </a:lnSpc>
                        <a:spcBef>
                          <a:spcPts val="1000"/>
                        </a:spcBef>
                        <a:spcAft>
                          <a:spcPts val="1000"/>
                        </a:spcAft>
                        <a:buNone/>
                      </a:pPr>
                      <a:r>
                        <a:rPr lang="en-US" dirty="0"/>
                        <a:t>October</a:t>
                      </a:r>
                    </a:p>
                  </a:txBody>
                  <a:tcPr marL="55035" marR="55035" marT="0" marB="0" anchor="ctr"/>
                </a:tc>
                <a:tc>
                  <a:txBody>
                    <a:bodyPr/>
                    <a:lstStyle/>
                    <a:p>
                      <a:pPr marL="91440" marR="0" algn="l">
                        <a:lnSpc>
                          <a:spcPct val="115000"/>
                        </a:lnSpc>
                        <a:spcBef>
                          <a:spcPts val="1000"/>
                        </a:spcBef>
                        <a:spcAft>
                          <a:spcPts val="1000"/>
                        </a:spcAft>
                        <a:buNone/>
                      </a:pPr>
                      <a:r>
                        <a:rPr lang="en-US" dirty="0"/>
                        <a:t>October 31, 2026</a:t>
                      </a:r>
                    </a:p>
                  </a:txBody>
                  <a:tcPr marL="55035" marR="55035" marT="0" marB="0" anchor="ctr"/>
                </a:tc>
                <a:tc>
                  <a:txBody>
                    <a:bodyPr/>
                    <a:lstStyle/>
                    <a:p>
                      <a:pPr marL="91440" marR="0" algn="l">
                        <a:lnSpc>
                          <a:spcPct val="115000"/>
                        </a:lnSpc>
                        <a:spcBef>
                          <a:spcPts val="1000"/>
                        </a:spcBef>
                        <a:spcAft>
                          <a:spcPts val="1000"/>
                        </a:spcAft>
                        <a:buNone/>
                      </a:pPr>
                      <a:r>
                        <a:rPr lang="en-US" dirty="0"/>
                        <a:t>November 20, 2026</a:t>
                      </a:r>
                    </a:p>
                  </a:txBody>
                  <a:tcPr marL="55035" marR="55035" marT="0" marB="0" anchor="ctr"/>
                </a:tc>
                <a:extLst>
                  <a:ext uri="{0D108BD9-81ED-4DB2-BD59-A6C34878D82A}">
                    <a16:rowId xmlns:a16="http://schemas.microsoft.com/office/drawing/2014/main" val="3616944552"/>
                  </a:ext>
                </a:extLst>
              </a:tr>
              <a:tr h="560070">
                <a:tc>
                  <a:txBody>
                    <a:bodyPr/>
                    <a:lstStyle/>
                    <a:p>
                      <a:pPr marL="91440" marR="0" algn="l">
                        <a:lnSpc>
                          <a:spcPct val="115000"/>
                        </a:lnSpc>
                        <a:spcBef>
                          <a:spcPts val="1000"/>
                        </a:spcBef>
                        <a:spcAft>
                          <a:spcPts val="1000"/>
                        </a:spcAft>
                        <a:buNone/>
                      </a:pPr>
                      <a:r>
                        <a:rPr lang="en-US"/>
                        <a:t>November</a:t>
                      </a:r>
                    </a:p>
                  </a:txBody>
                  <a:tcPr marL="55035" marR="55035" marT="0" marB="0" anchor="ctr"/>
                </a:tc>
                <a:tc>
                  <a:txBody>
                    <a:bodyPr/>
                    <a:lstStyle/>
                    <a:p>
                      <a:pPr marL="91440" marR="0" algn="l">
                        <a:lnSpc>
                          <a:spcPct val="115000"/>
                        </a:lnSpc>
                        <a:spcBef>
                          <a:spcPts val="1000"/>
                        </a:spcBef>
                        <a:spcAft>
                          <a:spcPts val="1000"/>
                        </a:spcAft>
                        <a:buNone/>
                      </a:pPr>
                      <a:r>
                        <a:rPr lang="en-US" dirty="0"/>
                        <a:t>November 30, 2026</a:t>
                      </a:r>
                    </a:p>
                  </a:txBody>
                  <a:tcPr marL="55035" marR="55035" marT="0" marB="0" anchor="ctr"/>
                </a:tc>
                <a:tc>
                  <a:txBody>
                    <a:bodyPr/>
                    <a:lstStyle/>
                    <a:p>
                      <a:pPr marL="91440" marR="0" algn="l">
                        <a:lnSpc>
                          <a:spcPct val="115000"/>
                        </a:lnSpc>
                        <a:spcBef>
                          <a:spcPts val="1000"/>
                        </a:spcBef>
                        <a:spcAft>
                          <a:spcPts val="1000"/>
                        </a:spcAft>
                        <a:buNone/>
                      </a:pPr>
                      <a:r>
                        <a:rPr lang="en-US"/>
                        <a:t>December 20, 2026</a:t>
                      </a:r>
                    </a:p>
                  </a:txBody>
                  <a:tcPr marL="55035" marR="55035" marT="0" marB="0" anchor="ctr"/>
                </a:tc>
                <a:extLst>
                  <a:ext uri="{0D108BD9-81ED-4DB2-BD59-A6C34878D82A}">
                    <a16:rowId xmlns:a16="http://schemas.microsoft.com/office/drawing/2014/main" val="3648390966"/>
                  </a:ext>
                </a:extLst>
              </a:tr>
              <a:tr h="560070">
                <a:tc>
                  <a:txBody>
                    <a:bodyPr/>
                    <a:lstStyle/>
                    <a:p>
                      <a:pPr marL="91440" marR="0" algn="l">
                        <a:lnSpc>
                          <a:spcPct val="115000"/>
                        </a:lnSpc>
                        <a:spcBef>
                          <a:spcPts val="1000"/>
                        </a:spcBef>
                        <a:spcAft>
                          <a:spcPts val="1000"/>
                        </a:spcAft>
                        <a:buNone/>
                      </a:pPr>
                      <a:r>
                        <a:rPr lang="en-US"/>
                        <a:t>December</a:t>
                      </a:r>
                    </a:p>
                  </a:txBody>
                  <a:tcPr marL="55035" marR="55035" marT="0" marB="0" anchor="ctr"/>
                </a:tc>
                <a:tc>
                  <a:txBody>
                    <a:bodyPr/>
                    <a:lstStyle/>
                    <a:p>
                      <a:pPr marL="91440" marR="0" algn="l">
                        <a:lnSpc>
                          <a:spcPct val="115000"/>
                        </a:lnSpc>
                        <a:spcBef>
                          <a:spcPts val="1000"/>
                        </a:spcBef>
                        <a:spcAft>
                          <a:spcPts val="1000"/>
                        </a:spcAft>
                        <a:buNone/>
                      </a:pPr>
                      <a:r>
                        <a:rPr lang="en-US" dirty="0"/>
                        <a:t>December 31, 2026</a:t>
                      </a:r>
                    </a:p>
                  </a:txBody>
                  <a:tcPr marL="55035" marR="55035" marT="0" marB="0" anchor="ctr"/>
                </a:tc>
                <a:tc>
                  <a:txBody>
                    <a:bodyPr/>
                    <a:lstStyle/>
                    <a:p>
                      <a:pPr marL="91440" marR="0" algn="l">
                        <a:lnSpc>
                          <a:spcPct val="115000"/>
                        </a:lnSpc>
                        <a:spcBef>
                          <a:spcPts val="1000"/>
                        </a:spcBef>
                        <a:spcAft>
                          <a:spcPts val="1000"/>
                        </a:spcAft>
                        <a:buNone/>
                      </a:pPr>
                      <a:r>
                        <a:rPr lang="en-US" dirty="0"/>
                        <a:t>January 20, 2027</a:t>
                      </a:r>
                    </a:p>
                  </a:txBody>
                  <a:tcPr marL="55035" marR="55035" marT="0" marB="0" anchor="ctr"/>
                </a:tc>
                <a:extLst>
                  <a:ext uri="{0D108BD9-81ED-4DB2-BD59-A6C34878D82A}">
                    <a16:rowId xmlns:a16="http://schemas.microsoft.com/office/drawing/2014/main" val="3581162886"/>
                  </a:ext>
                </a:extLst>
              </a:tr>
              <a:tr h="560070">
                <a:tc>
                  <a:txBody>
                    <a:bodyPr/>
                    <a:lstStyle/>
                    <a:p>
                      <a:pPr marL="91440" marR="0" algn="l">
                        <a:lnSpc>
                          <a:spcPct val="115000"/>
                        </a:lnSpc>
                        <a:spcBef>
                          <a:spcPts val="1000"/>
                        </a:spcBef>
                        <a:spcAft>
                          <a:spcPts val="1000"/>
                        </a:spcAft>
                        <a:buNone/>
                      </a:pPr>
                      <a:r>
                        <a:rPr lang="en-US"/>
                        <a:t>January</a:t>
                      </a:r>
                    </a:p>
                  </a:txBody>
                  <a:tcPr marL="55035" marR="55035" marT="0" marB="0" anchor="ctr"/>
                </a:tc>
                <a:tc>
                  <a:txBody>
                    <a:bodyPr/>
                    <a:lstStyle/>
                    <a:p>
                      <a:pPr marL="91440" marR="0" algn="l">
                        <a:lnSpc>
                          <a:spcPct val="115000"/>
                        </a:lnSpc>
                        <a:spcBef>
                          <a:spcPts val="1000"/>
                        </a:spcBef>
                        <a:spcAft>
                          <a:spcPts val="1000"/>
                        </a:spcAft>
                        <a:buNone/>
                      </a:pPr>
                      <a:r>
                        <a:rPr lang="en-US"/>
                        <a:t>January 31, 2027</a:t>
                      </a:r>
                    </a:p>
                  </a:txBody>
                  <a:tcPr marL="55035" marR="55035" marT="0" marB="0" anchor="ctr"/>
                </a:tc>
                <a:tc>
                  <a:txBody>
                    <a:bodyPr/>
                    <a:lstStyle/>
                    <a:p>
                      <a:pPr marL="91440" marR="0" algn="l">
                        <a:lnSpc>
                          <a:spcPct val="115000"/>
                        </a:lnSpc>
                        <a:spcBef>
                          <a:spcPts val="1000"/>
                        </a:spcBef>
                        <a:spcAft>
                          <a:spcPts val="1000"/>
                        </a:spcAft>
                        <a:buNone/>
                      </a:pPr>
                      <a:r>
                        <a:rPr lang="en-US" dirty="0"/>
                        <a:t>February 20, 2027</a:t>
                      </a:r>
                    </a:p>
                  </a:txBody>
                  <a:tcPr marL="55035" marR="55035" marT="0" marB="0" anchor="ctr"/>
                </a:tc>
                <a:extLst>
                  <a:ext uri="{0D108BD9-81ED-4DB2-BD59-A6C34878D82A}">
                    <a16:rowId xmlns:a16="http://schemas.microsoft.com/office/drawing/2014/main" val="1665431284"/>
                  </a:ext>
                </a:extLst>
              </a:tr>
              <a:tr h="560070">
                <a:tc>
                  <a:txBody>
                    <a:bodyPr/>
                    <a:lstStyle/>
                    <a:p>
                      <a:pPr marL="91440" marR="0" algn="l">
                        <a:lnSpc>
                          <a:spcPct val="115000"/>
                        </a:lnSpc>
                        <a:spcBef>
                          <a:spcPts val="1000"/>
                        </a:spcBef>
                        <a:spcAft>
                          <a:spcPts val="1000"/>
                        </a:spcAft>
                        <a:buNone/>
                      </a:pPr>
                      <a:r>
                        <a:rPr lang="en-US"/>
                        <a:t>February</a:t>
                      </a:r>
                    </a:p>
                  </a:txBody>
                  <a:tcPr marL="55035" marR="55035" marT="0" marB="0" anchor="ctr"/>
                </a:tc>
                <a:tc>
                  <a:txBody>
                    <a:bodyPr/>
                    <a:lstStyle/>
                    <a:p>
                      <a:pPr marL="91440" marR="0" algn="l">
                        <a:lnSpc>
                          <a:spcPct val="115000"/>
                        </a:lnSpc>
                        <a:spcBef>
                          <a:spcPts val="1000"/>
                        </a:spcBef>
                        <a:spcAft>
                          <a:spcPts val="1000"/>
                        </a:spcAft>
                        <a:buNone/>
                      </a:pPr>
                      <a:r>
                        <a:rPr lang="en-US"/>
                        <a:t>February 28, 2027</a:t>
                      </a:r>
                    </a:p>
                  </a:txBody>
                  <a:tcPr marL="55035" marR="55035" marT="0" marB="0" anchor="ctr"/>
                </a:tc>
                <a:tc>
                  <a:txBody>
                    <a:bodyPr/>
                    <a:lstStyle/>
                    <a:p>
                      <a:pPr marL="91440" marR="0" algn="l">
                        <a:lnSpc>
                          <a:spcPct val="115000"/>
                        </a:lnSpc>
                        <a:spcBef>
                          <a:spcPts val="1000"/>
                        </a:spcBef>
                        <a:spcAft>
                          <a:spcPts val="1000"/>
                        </a:spcAft>
                        <a:buNone/>
                      </a:pPr>
                      <a:r>
                        <a:rPr lang="en-US"/>
                        <a:t>March 20, 2027</a:t>
                      </a:r>
                    </a:p>
                  </a:txBody>
                  <a:tcPr marL="55035" marR="55035" marT="0" marB="0" anchor="ctr"/>
                </a:tc>
                <a:extLst>
                  <a:ext uri="{0D108BD9-81ED-4DB2-BD59-A6C34878D82A}">
                    <a16:rowId xmlns:a16="http://schemas.microsoft.com/office/drawing/2014/main" val="77178841"/>
                  </a:ext>
                </a:extLst>
              </a:tr>
              <a:tr h="560070">
                <a:tc>
                  <a:txBody>
                    <a:bodyPr/>
                    <a:lstStyle/>
                    <a:p>
                      <a:pPr marL="91440" marR="0" algn="l">
                        <a:lnSpc>
                          <a:spcPct val="115000"/>
                        </a:lnSpc>
                        <a:spcBef>
                          <a:spcPts val="1000"/>
                        </a:spcBef>
                        <a:spcAft>
                          <a:spcPts val="1000"/>
                        </a:spcAft>
                        <a:buNone/>
                      </a:pPr>
                      <a:r>
                        <a:rPr lang="en-US"/>
                        <a:t>March</a:t>
                      </a:r>
                    </a:p>
                  </a:txBody>
                  <a:tcPr marL="55035" marR="55035" marT="0" marB="0" anchor="ctr"/>
                </a:tc>
                <a:tc>
                  <a:txBody>
                    <a:bodyPr/>
                    <a:lstStyle/>
                    <a:p>
                      <a:pPr marL="91440" marR="0" algn="l">
                        <a:lnSpc>
                          <a:spcPct val="115000"/>
                        </a:lnSpc>
                        <a:spcBef>
                          <a:spcPts val="1000"/>
                        </a:spcBef>
                        <a:spcAft>
                          <a:spcPts val="1000"/>
                        </a:spcAft>
                        <a:buNone/>
                      </a:pPr>
                      <a:r>
                        <a:rPr lang="en-US"/>
                        <a:t>March 31, 2027</a:t>
                      </a:r>
                    </a:p>
                  </a:txBody>
                  <a:tcPr marL="55035" marR="55035" marT="0" marB="0" anchor="ctr"/>
                </a:tc>
                <a:tc>
                  <a:txBody>
                    <a:bodyPr/>
                    <a:lstStyle/>
                    <a:p>
                      <a:pPr marL="91440" marR="0" algn="l">
                        <a:lnSpc>
                          <a:spcPct val="115000"/>
                        </a:lnSpc>
                        <a:spcBef>
                          <a:spcPts val="1000"/>
                        </a:spcBef>
                        <a:spcAft>
                          <a:spcPts val="1000"/>
                        </a:spcAft>
                        <a:buNone/>
                      </a:pPr>
                      <a:r>
                        <a:rPr lang="en-US" dirty="0"/>
                        <a:t>April 20, 2027</a:t>
                      </a:r>
                    </a:p>
                  </a:txBody>
                  <a:tcPr marL="55035" marR="55035" marT="0" marB="0" anchor="ctr"/>
                </a:tc>
                <a:extLst>
                  <a:ext uri="{0D108BD9-81ED-4DB2-BD59-A6C34878D82A}">
                    <a16:rowId xmlns:a16="http://schemas.microsoft.com/office/drawing/2014/main" val="3865842149"/>
                  </a:ext>
                </a:extLst>
              </a:tr>
              <a:tr h="560070">
                <a:tc>
                  <a:txBody>
                    <a:bodyPr/>
                    <a:lstStyle/>
                    <a:p>
                      <a:pPr marL="91440" marR="0" algn="l">
                        <a:lnSpc>
                          <a:spcPct val="115000"/>
                        </a:lnSpc>
                        <a:spcBef>
                          <a:spcPts val="1000"/>
                        </a:spcBef>
                        <a:spcAft>
                          <a:spcPts val="1000"/>
                        </a:spcAft>
                        <a:buNone/>
                      </a:pPr>
                      <a:r>
                        <a:rPr lang="en-US"/>
                        <a:t>April</a:t>
                      </a:r>
                    </a:p>
                  </a:txBody>
                  <a:tcPr marL="55035" marR="55035" marT="0" marB="0" anchor="ctr"/>
                </a:tc>
                <a:tc>
                  <a:txBody>
                    <a:bodyPr/>
                    <a:lstStyle/>
                    <a:p>
                      <a:pPr marL="91440" marR="0" algn="l">
                        <a:lnSpc>
                          <a:spcPct val="115000"/>
                        </a:lnSpc>
                        <a:spcBef>
                          <a:spcPts val="1000"/>
                        </a:spcBef>
                        <a:spcAft>
                          <a:spcPts val="1000"/>
                        </a:spcAft>
                        <a:buNone/>
                      </a:pPr>
                      <a:r>
                        <a:rPr lang="en-US"/>
                        <a:t>April 30, 2027</a:t>
                      </a:r>
                    </a:p>
                  </a:txBody>
                  <a:tcPr marL="55035" marR="55035" marT="0" marB="0" anchor="ctr"/>
                </a:tc>
                <a:tc>
                  <a:txBody>
                    <a:bodyPr/>
                    <a:lstStyle/>
                    <a:p>
                      <a:pPr marL="91440" marR="0" algn="l">
                        <a:lnSpc>
                          <a:spcPct val="115000"/>
                        </a:lnSpc>
                        <a:spcBef>
                          <a:spcPts val="1000"/>
                        </a:spcBef>
                        <a:spcAft>
                          <a:spcPts val="1000"/>
                        </a:spcAft>
                        <a:buNone/>
                      </a:pPr>
                      <a:r>
                        <a:rPr lang="en-US" dirty="0"/>
                        <a:t>May 20, 2027</a:t>
                      </a:r>
                    </a:p>
                  </a:txBody>
                  <a:tcPr marL="55035" marR="55035" marT="0" marB="0" anchor="ctr"/>
                </a:tc>
                <a:extLst>
                  <a:ext uri="{0D108BD9-81ED-4DB2-BD59-A6C34878D82A}">
                    <a16:rowId xmlns:a16="http://schemas.microsoft.com/office/drawing/2014/main" val="818736834"/>
                  </a:ext>
                </a:extLst>
              </a:tr>
            </a:tbl>
          </a:graphicData>
        </a:graphic>
      </p:graphicFrame>
    </p:spTree>
    <p:extLst>
      <p:ext uri="{BB962C8B-B14F-4D97-AF65-F5344CB8AC3E}">
        <p14:creationId xmlns:p14="http://schemas.microsoft.com/office/powerpoint/2010/main" val="11117244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DF570-8A48-1FDB-19FF-5B5632D66595}"/>
              </a:ext>
            </a:extLst>
          </p:cNvPr>
          <p:cNvSpPr>
            <a:spLocks noGrp="1"/>
          </p:cNvSpPr>
          <p:nvPr>
            <p:ph type="title"/>
          </p:nvPr>
        </p:nvSpPr>
        <p:spPr/>
        <p:txBody>
          <a:bodyPr/>
          <a:lstStyle/>
          <a:p>
            <a:r>
              <a:rPr lang="en-US" dirty="0"/>
              <a:t>Classroom Success Mini Grants​</a:t>
            </a:r>
          </a:p>
        </p:txBody>
      </p:sp>
      <p:sp>
        <p:nvSpPr>
          <p:cNvPr id="3" name="Content Placeholder 2">
            <a:extLst>
              <a:ext uri="{FF2B5EF4-FFF2-40B4-BE49-F238E27FC236}">
                <a16:creationId xmlns:a16="http://schemas.microsoft.com/office/drawing/2014/main" id="{4674507E-2F76-1096-0AE4-60F5C081AFCF}"/>
              </a:ext>
            </a:extLst>
          </p:cNvPr>
          <p:cNvSpPr>
            <a:spLocks noGrp="1"/>
          </p:cNvSpPr>
          <p:nvPr>
            <p:ph sz="half" idx="1"/>
          </p:nvPr>
        </p:nvSpPr>
        <p:spPr/>
        <p:txBody>
          <a:bodyPr/>
          <a:lstStyle/>
          <a:p>
            <a:pPr marL="342900" indent="-342900">
              <a:buFont typeface="Arial" panose="020B0604020202020204" pitchFamily="34" charset="0"/>
              <a:buChar char="•"/>
            </a:pPr>
            <a:r>
              <a:rPr lang="en-US" sz="2400" dirty="0"/>
              <a:t>Same as last year - </a:t>
            </a:r>
            <a:r>
              <a:rPr lang="en-US" sz="2400" dirty="0" err="1"/>
              <a:t>ish</a:t>
            </a:r>
            <a:endParaRPr lang="en-US" sz="2400" dirty="0"/>
          </a:p>
          <a:p>
            <a:pPr marL="800100" lvl="1" indent="-342900">
              <a:buFont typeface="Arial" panose="020B0604020202020204" pitchFamily="34" charset="0"/>
              <a:buChar char="•"/>
            </a:pPr>
            <a:r>
              <a:rPr lang="en-US" sz="2000" dirty="0"/>
              <a:t>Sustainable classroom initiatives</a:t>
            </a:r>
          </a:p>
          <a:p>
            <a:pPr marL="800100" lvl="1" indent="-342900">
              <a:buFont typeface="Arial" panose="020B0604020202020204" pitchFamily="34" charset="0"/>
              <a:buChar char="•"/>
            </a:pPr>
            <a:r>
              <a:rPr lang="en-US" sz="2000" dirty="0"/>
              <a:t>New or expanded (not supplanting)</a:t>
            </a:r>
          </a:p>
          <a:p>
            <a:pPr marL="342900" indent="-342900">
              <a:buFont typeface="Arial" panose="020B0604020202020204" pitchFamily="34" charset="0"/>
              <a:buChar char="•"/>
            </a:pPr>
            <a:r>
              <a:rPr lang="en-US" sz="2400" dirty="0"/>
              <a:t>Consumables are allowed if connection with new project, program, or curriculum</a:t>
            </a:r>
          </a:p>
          <a:p>
            <a:pPr marL="800100" lvl="1" indent="-342900">
              <a:buFont typeface="Arial" panose="020B0604020202020204" pitchFamily="34" charset="0"/>
              <a:buChar char="•"/>
            </a:pPr>
            <a:r>
              <a:rPr lang="en-US" sz="2000" dirty="0"/>
              <a:t>Required sustainability plan in application</a:t>
            </a:r>
          </a:p>
          <a:p>
            <a:pPr marL="342900" indent="-342900">
              <a:buFont typeface="Arial" panose="020B0604020202020204" pitchFamily="34" charset="0"/>
              <a:buChar char="•"/>
            </a:pPr>
            <a:r>
              <a:rPr lang="en-US" sz="2400" dirty="0"/>
              <a:t>Technology</a:t>
            </a:r>
          </a:p>
          <a:p>
            <a:pPr marL="800100" lvl="1" indent="-342900">
              <a:buFont typeface="Arial" panose="020B0604020202020204" pitchFamily="34" charset="0"/>
              <a:buChar char="•"/>
            </a:pPr>
            <a:r>
              <a:rPr lang="en-US" sz="2000" dirty="0"/>
              <a:t>No 1:1 devices</a:t>
            </a:r>
          </a:p>
          <a:p>
            <a:pPr marL="800100" lvl="1" indent="-342900">
              <a:buFont typeface="Arial" panose="020B0604020202020204" pitchFamily="34" charset="0"/>
              <a:buChar char="•"/>
            </a:pPr>
            <a:r>
              <a:rPr lang="en-US" sz="2000" dirty="0"/>
              <a:t>Not supplanting – only supplemental</a:t>
            </a:r>
          </a:p>
          <a:p>
            <a:pPr marL="800100" lvl="1" indent="-342900">
              <a:buFont typeface="Arial" panose="020B0604020202020204" pitchFamily="34" charset="0"/>
              <a:buChar char="•"/>
            </a:pPr>
            <a:r>
              <a:rPr lang="en-US" sz="2000" dirty="0"/>
              <a:t>District IT approval required</a:t>
            </a:r>
          </a:p>
          <a:p>
            <a:pPr marL="800100" lvl="1" indent="-342900">
              <a:buFont typeface="Arial" panose="020B0604020202020204" pitchFamily="34" charset="0"/>
              <a:buChar char="•"/>
            </a:pPr>
            <a:endParaRPr lang="en-US" sz="2000" dirty="0"/>
          </a:p>
          <a:p>
            <a:pPr marL="342900" indent="-342900">
              <a:buFont typeface="Arial" panose="020B0604020202020204" pitchFamily="34" charset="0"/>
              <a:buChar char="•"/>
            </a:pPr>
            <a:endParaRPr lang="en-US" sz="2000" dirty="0"/>
          </a:p>
          <a:p>
            <a:pPr marL="800100" lvl="1" indent="-342900">
              <a:buFont typeface="Arial" panose="020B0604020202020204" pitchFamily="34" charset="0"/>
              <a:buChar char="•"/>
            </a:pPr>
            <a:endParaRPr lang="en-US" sz="1600" b="1" cap="all" dirty="0"/>
          </a:p>
          <a:p>
            <a:endParaRPr lang="en-US" dirty="0"/>
          </a:p>
        </p:txBody>
      </p:sp>
      <p:sp>
        <p:nvSpPr>
          <p:cNvPr id="5" name="Content Placeholder 4">
            <a:extLst>
              <a:ext uri="{FF2B5EF4-FFF2-40B4-BE49-F238E27FC236}">
                <a16:creationId xmlns:a16="http://schemas.microsoft.com/office/drawing/2014/main" id="{5D8B1C89-C849-F922-9BB3-458D3BC849BE}"/>
              </a:ext>
            </a:extLst>
          </p:cNvPr>
          <p:cNvSpPr>
            <a:spLocks noGrp="1"/>
          </p:cNvSpPr>
          <p:nvPr>
            <p:ph sz="half" idx="2"/>
          </p:nvPr>
        </p:nvSpPr>
        <p:spPr/>
        <p:txBody>
          <a:bodyPr/>
          <a:lstStyle/>
          <a:p>
            <a:r>
              <a:rPr lang="en-US" sz="2000" b="1" cap="all" dirty="0"/>
              <a:t>Not allowable:</a:t>
            </a:r>
          </a:p>
          <a:p>
            <a:pPr marL="342900" lvl="0" indent="-342900">
              <a:buFont typeface="Arial" panose="020B0604020202020204" pitchFamily="34" charset="0"/>
              <a:buChar char="•"/>
            </a:pPr>
            <a:r>
              <a:rPr lang="en-US" sz="2000" dirty="0"/>
              <a:t>Salaries and benefits</a:t>
            </a:r>
          </a:p>
          <a:p>
            <a:pPr marL="342900" lvl="0" indent="-342900">
              <a:buFont typeface="Arial" panose="020B0604020202020204" pitchFamily="34" charset="0"/>
              <a:buChar char="•"/>
            </a:pPr>
            <a:r>
              <a:rPr lang="en-US" sz="2000" dirty="0"/>
              <a:t>Travel costs</a:t>
            </a:r>
          </a:p>
          <a:p>
            <a:pPr marL="342900" lvl="0" indent="-342900">
              <a:buFont typeface="Arial" panose="020B0604020202020204" pitchFamily="34" charset="0"/>
              <a:buChar char="•"/>
            </a:pPr>
            <a:r>
              <a:rPr lang="en-US" sz="2000" dirty="0"/>
              <a:t>Indirect costs or grant administration fees</a:t>
            </a:r>
          </a:p>
          <a:p>
            <a:pPr marL="342900" lvl="0" indent="-342900">
              <a:buFont typeface="Arial" panose="020B0604020202020204" pitchFamily="34" charset="0"/>
              <a:buChar char="•"/>
            </a:pPr>
            <a:r>
              <a:rPr lang="en-US" sz="2000" dirty="0"/>
              <a:t>Lobbying</a:t>
            </a:r>
          </a:p>
          <a:p>
            <a:pPr marL="342900" lvl="0" indent="-342900">
              <a:buFont typeface="Arial" panose="020B0604020202020204" pitchFamily="34" charset="0"/>
              <a:buChar char="•"/>
            </a:pPr>
            <a:r>
              <a:rPr lang="en-US" sz="2000" dirty="0"/>
              <a:t>Field trips or evening/weekend events</a:t>
            </a:r>
          </a:p>
          <a:p>
            <a:pPr marL="342900" lvl="0" indent="-342900">
              <a:buFont typeface="Arial" panose="020B0604020202020204" pitchFamily="34" charset="0"/>
              <a:buChar char="•"/>
            </a:pPr>
            <a:r>
              <a:rPr lang="en-US" sz="2000" dirty="0"/>
              <a:t>Tutoring</a:t>
            </a:r>
          </a:p>
          <a:p>
            <a:pPr marL="342900" lvl="0" indent="-342900">
              <a:buFont typeface="Arial" panose="020B0604020202020204" pitchFamily="34" charset="0"/>
              <a:buChar char="•"/>
            </a:pPr>
            <a:r>
              <a:rPr lang="en-US" sz="2000" dirty="0"/>
              <a:t>Generating profit (2 CFR §200.307)</a:t>
            </a:r>
          </a:p>
          <a:p>
            <a:pPr marL="342900" lvl="0" indent="-342900">
              <a:buFont typeface="Arial" panose="020B0604020202020204" pitchFamily="34" charset="0"/>
              <a:buChar char="•"/>
            </a:pPr>
            <a:r>
              <a:rPr lang="en-US" sz="2000" dirty="0"/>
              <a:t>Incentives</a:t>
            </a:r>
          </a:p>
          <a:p>
            <a:pPr marL="342900" lvl="0" indent="-342900">
              <a:buFont typeface="Arial" panose="020B0604020202020204" pitchFamily="34" charset="0"/>
              <a:buChar char="•"/>
            </a:pPr>
            <a:r>
              <a:rPr lang="en-US" sz="2000" dirty="0"/>
              <a:t>Entertainment/alcohol</a:t>
            </a:r>
          </a:p>
          <a:p>
            <a:endParaRPr lang="en-US" dirty="0"/>
          </a:p>
        </p:txBody>
      </p:sp>
    </p:spTree>
    <p:extLst>
      <p:ext uri="{BB962C8B-B14F-4D97-AF65-F5344CB8AC3E}">
        <p14:creationId xmlns:p14="http://schemas.microsoft.com/office/powerpoint/2010/main" val="38255376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8409E-4CF1-6648-03E5-EFFF69BF91D4}"/>
              </a:ext>
            </a:extLst>
          </p:cNvPr>
          <p:cNvSpPr>
            <a:spLocks noGrp="1"/>
          </p:cNvSpPr>
          <p:nvPr>
            <p:ph type="title"/>
          </p:nvPr>
        </p:nvSpPr>
        <p:spPr/>
        <p:txBody>
          <a:bodyPr/>
          <a:lstStyle/>
          <a:p>
            <a:r>
              <a:rPr lang="en-US" dirty="0"/>
              <a:t>Professional Development Mini Grants​</a:t>
            </a:r>
          </a:p>
        </p:txBody>
      </p:sp>
      <p:sp>
        <p:nvSpPr>
          <p:cNvPr id="3" name="Content Placeholder 2">
            <a:extLst>
              <a:ext uri="{FF2B5EF4-FFF2-40B4-BE49-F238E27FC236}">
                <a16:creationId xmlns:a16="http://schemas.microsoft.com/office/drawing/2014/main" id="{4E45335A-D372-F2F6-D057-10456F0DE711}"/>
              </a:ext>
            </a:extLst>
          </p:cNvPr>
          <p:cNvSpPr>
            <a:spLocks noGrp="1"/>
          </p:cNvSpPr>
          <p:nvPr>
            <p:ph idx="1"/>
          </p:nvPr>
        </p:nvSpPr>
        <p:spPr/>
        <p:txBody>
          <a:bodyPr/>
          <a:lstStyle/>
          <a:p>
            <a:pPr marL="571500" indent="-571500" fontAlgn="base">
              <a:buFont typeface="Arial" panose="020B0604020202020204" pitchFamily="34" charset="0"/>
              <a:buChar char="•"/>
            </a:pPr>
            <a:r>
              <a:rPr lang="en-US" sz="3200" dirty="0"/>
              <a:t>Schools, departments, or individuals</a:t>
            </a:r>
          </a:p>
          <a:p>
            <a:pPr marL="571500" indent="-571500" fontAlgn="base">
              <a:buFont typeface="Arial" panose="020B0604020202020204" pitchFamily="34" charset="0"/>
              <a:buChar char="•"/>
            </a:pPr>
            <a:r>
              <a:rPr lang="en-US" sz="3200" dirty="0"/>
              <a:t>First-come, first-served funding​</a:t>
            </a:r>
          </a:p>
          <a:p>
            <a:pPr marL="571500" indent="-571500" fontAlgn="base">
              <a:buFont typeface="Arial" panose="020B0604020202020204" pitchFamily="34" charset="0"/>
              <a:buChar char="•"/>
            </a:pPr>
            <a:r>
              <a:rPr lang="en-US" sz="3200" b="1" dirty="0"/>
              <a:t>Allowable</a:t>
            </a:r>
            <a:r>
              <a:rPr lang="en-US" sz="3200" dirty="0"/>
              <a:t>: Extra-duty rate, substitutes, travel, facilitators, training materials, implementation materials and technology​</a:t>
            </a:r>
          </a:p>
          <a:p>
            <a:pPr marL="571500" indent="-571500" fontAlgn="base">
              <a:buFont typeface="Arial" panose="020B0604020202020204" pitchFamily="34" charset="0"/>
              <a:buChar char="•"/>
            </a:pPr>
            <a:r>
              <a:rPr lang="en-US" sz="3200" b="1" dirty="0"/>
              <a:t>Not Allowed</a:t>
            </a:r>
            <a:r>
              <a:rPr lang="en-US" sz="3200" dirty="0"/>
              <a:t>: Lobbying, field trips, tutoring, incentives, entertainment/alcohol, indirect costs​, generating profit</a:t>
            </a:r>
          </a:p>
          <a:p>
            <a:pPr marL="571500" indent="-571500" fontAlgn="base">
              <a:buFont typeface="Arial" panose="020B0604020202020204" pitchFamily="34" charset="0"/>
              <a:buChar char="•"/>
            </a:pPr>
            <a:r>
              <a:rPr lang="en-US" sz="3200" dirty="0"/>
              <a:t>Funds must supplement, not supplant</a:t>
            </a:r>
          </a:p>
        </p:txBody>
      </p:sp>
    </p:spTree>
    <p:extLst>
      <p:ext uri="{BB962C8B-B14F-4D97-AF65-F5344CB8AC3E}">
        <p14:creationId xmlns:p14="http://schemas.microsoft.com/office/powerpoint/2010/main" val="38587421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5B24867F-7D72-5E53-6096-900A1CF57CC8}"/>
              </a:ext>
            </a:extLst>
          </p:cNvPr>
          <p:cNvPicPr>
            <a:picLocks noGrp="1" noChangeAspect="1"/>
          </p:cNvPicPr>
          <p:nvPr>
            <p:ph idx="1"/>
          </p:nvPr>
        </p:nvPicPr>
        <p:blipFill>
          <a:blip r:embed="rId2"/>
          <a:stretch>
            <a:fillRect/>
          </a:stretch>
        </p:blipFill>
        <p:spPr>
          <a:xfrm>
            <a:off x="1212273" y="301636"/>
            <a:ext cx="9767454" cy="6254728"/>
          </a:xfrm>
          <a:prstGeom prst="rect">
            <a:avLst/>
          </a:prstGeom>
        </p:spPr>
      </p:pic>
    </p:spTree>
    <p:extLst>
      <p:ext uri="{BB962C8B-B14F-4D97-AF65-F5344CB8AC3E}">
        <p14:creationId xmlns:p14="http://schemas.microsoft.com/office/powerpoint/2010/main" val="6717635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CD9A1-7651-F51D-6BF9-B81E8D83B9BA}"/>
              </a:ext>
            </a:extLst>
          </p:cNvPr>
          <p:cNvSpPr>
            <a:spLocks noGrp="1"/>
          </p:cNvSpPr>
          <p:nvPr>
            <p:ph type="title"/>
          </p:nvPr>
        </p:nvSpPr>
        <p:spPr>
          <a:xfrm>
            <a:off x="701040" y="693419"/>
            <a:ext cx="10789920" cy="731520"/>
          </a:xfrm>
        </p:spPr>
        <p:txBody>
          <a:bodyPr anchor="t">
            <a:normAutofit/>
          </a:bodyPr>
          <a:lstStyle/>
          <a:p>
            <a:r>
              <a:rPr lang="en-US" dirty="0"/>
              <a:t>Now available!</a:t>
            </a:r>
          </a:p>
        </p:txBody>
      </p:sp>
      <p:sp>
        <p:nvSpPr>
          <p:cNvPr id="3" name="Content Placeholder 2">
            <a:extLst>
              <a:ext uri="{FF2B5EF4-FFF2-40B4-BE49-F238E27FC236}">
                <a16:creationId xmlns:a16="http://schemas.microsoft.com/office/drawing/2014/main" id="{7A4676C5-3ABC-85A5-3FC0-A1A8186ACB96}"/>
              </a:ext>
            </a:extLst>
          </p:cNvPr>
          <p:cNvSpPr>
            <a:spLocks noGrp="1"/>
          </p:cNvSpPr>
          <p:nvPr>
            <p:ph sz="half" idx="1"/>
          </p:nvPr>
        </p:nvSpPr>
        <p:spPr>
          <a:xfrm>
            <a:off x="701040" y="1600201"/>
            <a:ext cx="6084224" cy="4480560"/>
          </a:xfrm>
        </p:spPr>
        <p:txBody>
          <a:bodyPr>
            <a:normAutofit/>
          </a:bodyPr>
          <a:lstStyle/>
          <a:p>
            <a:pPr marL="571500" indent="-571500">
              <a:buFont typeface="Arial" panose="020B0604020202020204" pitchFamily="34" charset="0"/>
              <a:buChar char="•"/>
            </a:pPr>
            <a:r>
              <a:rPr lang="en-US" sz="2300" dirty="0"/>
              <a:t>HECPS Curriculum</a:t>
            </a:r>
          </a:p>
          <a:p>
            <a:pPr marL="1028700" lvl="1" indent="-571500">
              <a:buFont typeface="Arial" panose="020B0604020202020204" pitchFamily="34" charset="0"/>
              <a:buChar char="•"/>
            </a:pPr>
            <a:r>
              <a:rPr lang="en-US" sz="2300" dirty="0"/>
              <a:t>Seeking Assistance &amp; Self-Advocacy</a:t>
            </a:r>
          </a:p>
          <a:p>
            <a:pPr marL="1028700" lvl="1" indent="-571500">
              <a:buFont typeface="Arial" panose="020B0604020202020204" pitchFamily="34" charset="0"/>
              <a:buChar char="•"/>
            </a:pPr>
            <a:r>
              <a:rPr lang="en-US" sz="2300" dirty="0"/>
              <a:t>Career Exploration &amp; Preparation</a:t>
            </a:r>
          </a:p>
          <a:p>
            <a:pPr marL="1028700" lvl="1" indent="-571500">
              <a:buFont typeface="Arial" panose="020B0604020202020204" pitchFamily="34" charset="0"/>
              <a:buChar char="•"/>
            </a:pPr>
            <a:r>
              <a:rPr lang="en-US" sz="2300" dirty="0"/>
              <a:t>Postsecondary Readiness</a:t>
            </a:r>
          </a:p>
          <a:p>
            <a:pPr marL="1028700" lvl="1" indent="-571500">
              <a:buFont typeface="Arial" panose="020B0604020202020204" pitchFamily="34" charset="0"/>
              <a:buChar char="•"/>
            </a:pPr>
            <a:r>
              <a:rPr lang="en-US" sz="2300" dirty="0"/>
              <a:t>Workforce Readiness</a:t>
            </a:r>
          </a:p>
          <a:p>
            <a:pPr marL="571500" indent="-571500">
              <a:buFont typeface="Arial" panose="020B0604020202020204" pitchFamily="34" charset="0"/>
              <a:buChar char="•"/>
            </a:pPr>
            <a:r>
              <a:rPr lang="en-US" sz="2300" dirty="0"/>
              <a:t>60 hours/60 frameworks</a:t>
            </a:r>
          </a:p>
          <a:p>
            <a:pPr marL="571500" indent="-571500">
              <a:buFont typeface="Arial" panose="020B0604020202020204" pitchFamily="34" charset="0"/>
              <a:buChar char="•"/>
            </a:pPr>
            <a:r>
              <a:rPr lang="en-US" sz="2300" dirty="0"/>
              <a:t>Assessment ideas</a:t>
            </a:r>
          </a:p>
          <a:p>
            <a:pPr marL="571500" indent="-571500">
              <a:buFont typeface="Arial" panose="020B0604020202020204" pitchFamily="34" charset="0"/>
              <a:buChar char="•"/>
            </a:pPr>
            <a:r>
              <a:rPr lang="en-US" sz="2300" dirty="0"/>
              <a:t>Extension activities</a:t>
            </a:r>
          </a:p>
          <a:p>
            <a:pPr marL="571500" indent="-571500">
              <a:buFont typeface="Arial" panose="020B0604020202020204" pitchFamily="34" charset="0"/>
              <a:buChar char="•"/>
            </a:pPr>
            <a:r>
              <a:rPr lang="en-US" sz="2300" dirty="0"/>
              <a:t>Supplemental resources</a:t>
            </a:r>
          </a:p>
          <a:p>
            <a:pPr marL="571500" indent="-571500">
              <a:buFont typeface="Arial" panose="020B0604020202020204" pitchFamily="34" charset="0"/>
              <a:buChar char="•"/>
            </a:pPr>
            <a:r>
              <a:rPr lang="en-US" sz="2300" dirty="0"/>
              <a:t>Printed versions, coming your way</a:t>
            </a:r>
          </a:p>
          <a:p>
            <a:pPr marL="571500" indent="-571500">
              <a:buFont typeface="Arial" panose="020B0604020202020204" pitchFamily="34" charset="0"/>
              <a:buChar char="•"/>
            </a:pPr>
            <a:endParaRPr lang="en-US" sz="2300" dirty="0"/>
          </a:p>
        </p:txBody>
      </p:sp>
      <p:pic>
        <p:nvPicPr>
          <p:cNvPr id="6" name="Content Placeholder 5">
            <a:extLst>
              <a:ext uri="{FF2B5EF4-FFF2-40B4-BE49-F238E27FC236}">
                <a16:creationId xmlns:a16="http://schemas.microsoft.com/office/drawing/2014/main" id="{2F309826-FC54-7FE4-D3B3-442356699E8D}"/>
              </a:ext>
            </a:extLst>
          </p:cNvPr>
          <p:cNvPicPr>
            <a:picLocks noGrp="1" noChangeAspect="1"/>
          </p:cNvPicPr>
          <p:nvPr>
            <p:ph sz="half" idx="2"/>
          </p:nvPr>
        </p:nvPicPr>
        <p:blipFill>
          <a:blip r:embed="rId2"/>
          <a:stretch>
            <a:fillRect/>
          </a:stretch>
        </p:blipFill>
        <p:spPr>
          <a:xfrm>
            <a:off x="7177185" y="1600200"/>
            <a:ext cx="3462964" cy="4480560"/>
          </a:xfrm>
          <a:prstGeom prst="rect">
            <a:avLst/>
          </a:prstGeom>
          <a:noFill/>
        </p:spPr>
      </p:pic>
    </p:spTree>
    <p:extLst>
      <p:ext uri="{BB962C8B-B14F-4D97-AF65-F5344CB8AC3E}">
        <p14:creationId xmlns:p14="http://schemas.microsoft.com/office/powerpoint/2010/main" val="23254963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86D20-0F75-3ECB-5016-F141930B97B6}"/>
              </a:ext>
            </a:extLst>
          </p:cNvPr>
          <p:cNvSpPr>
            <a:spLocks noGrp="1"/>
          </p:cNvSpPr>
          <p:nvPr>
            <p:ph type="title"/>
          </p:nvPr>
        </p:nvSpPr>
        <p:spPr/>
        <p:txBody>
          <a:bodyPr/>
          <a:lstStyle/>
          <a:p>
            <a:r>
              <a:rPr lang="en-US" dirty="0"/>
              <a:t>Questions?</a:t>
            </a:r>
          </a:p>
        </p:txBody>
      </p:sp>
    </p:spTree>
    <p:extLst>
      <p:ext uri="{BB962C8B-B14F-4D97-AF65-F5344CB8AC3E}">
        <p14:creationId xmlns:p14="http://schemas.microsoft.com/office/powerpoint/2010/main" val="20659068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20524-8220-0B17-DE36-B6093F05ABF7}"/>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95180A61-8C5C-3C9C-8986-0D2FED38AEC4}"/>
              </a:ext>
            </a:extLst>
          </p:cNvPr>
          <p:cNvSpPr>
            <a:spLocks noGrp="1"/>
          </p:cNvSpPr>
          <p:nvPr>
            <p:ph type="title"/>
          </p:nvPr>
        </p:nvSpPr>
        <p:spPr>
          <a:xfrm>
            <a:off x="701040" y="1534246"/>
            <a:ext cx="10789920" cy="1405935"/>
          </a:xfrm>
        </p:spPr>
        <p:txBody>
          <a:bodyPr/>
          <a:lstStyle/>
          <a:p>
            <a:pPr algn="ctr"/>
            <a:r>
              <a:rPr lang="en-US" sz="9600"/>
              <a:t>TRUE CONFESSIONS</a:t>
            </a:r>
            <a:endParaRPr lang="en-US"/>
          </a:p>
        </p:txBody>
      </p:sp>
      <p:sp>
        <p:nvSpPr>
          <p:cNvPr id="13" name="Text Placeholder 3">
            <a:extLst>
              <a:ext uri="{FF2B5EF4-FFF2-40B4-BE49-F238E27FC236}">
                <a16:creationId xmlns:a16="http://schemas.microsoft.com/office/drawing/2014/main" id="{71564630-B83B-EDF6-A5ED-159DA7F0F11F}"/>
              </a:ext>
            </a:extLst>
          </p:cNvPr>
          <p:cNvSpPr>
            <a:spLocks noGrp="1"/>
          </p:cNvSpPr>
          <p:nvPr>
            <p:ph type="body" sz="half" idx="13"/>
          </p:nvPr>
        </p:nvSpPr>
        <p:spPr>
          <a:xfrm>
            <a:off x="6995160" y="6223828"/>
            <a:ext cx="3518784" cy="365125"/>
          </a:xfrm>
        </p:spPr>
        <p:txBody>
          <a:bodyPr/>
          <a:lstStyle/>
          <a:p>
            <a:r>
              <a:rPr lang="en-US">
                <a:ea typeface="Calibri Light"/>
                <a:cs typeface="Calibri Light"/>
              </a:rPr>
              <a:t>Bridgit Montgomery-Coordinator of Statewide Services</a:t>
            </a:r>
            <a:endParaRPr lang="en-US"/>
          </a:p>
        </p:txBody>
      </p:sp>
    </p:spTree>
    <p:extLst>
      <p:ext uri="{BB962C8B-B14F-4D97-AF65-F5344CB8AC3E}">
        <p14:creationId xmlns:p14="http://schemas.microsoft.com/office/powerpoint/2010/main" val="9055335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D543F4-3F03-C143-00C4-35FBE799E88B}"/>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C466F4D0-8407-3FCF-2AB2-DF7A3D71EE62}"/>
              </a:ext>
            </a:extLst>
          </p:cNvPr>
          <p:cNvSpPr>
            <a:spLocks noGrp="1"/>
          </p:cNvSpPr>
          <p:nvPr>
            <p:ph type="title"/>
          </p:nvPr>
        </p:nvSpPr>
        <p:spPr>
          <a:xfrm>
            <a:off x="416712" y="807150"/>
            <a:ext cx="11313084" cy="731520"/>
          </a:xfrm>
        </p:spPr>
        <p:txBody>
          <a:bodyPr/>
          <a:lstStyle/>
          <a:p>
            <a:r>
              <a:rPr lang="en-US"/>
              <a:t>How do we play:</a:t>
            </a:r>
          </a:p>
        </p:txBody>
      </p:sp>
      <p:sp>
        <p:nvSpPr>
          <p:cNvPr id="8" name="TextBox 7">
            <a:extLst>
              <a:ext uri="{FF2B5EF4-FFF2-40B4-BE49-F238E27FC236}">
                <a16:creationId xmlns:a16="http://schemas.microsoft.com/office/drawing/2014/main" id="{2D0B402F-97BC-922A-63DA-FD0A0AD6604E}"/>
              </a:ext>
            </a:extLst>
          </p:cNvPr>
          <p:cNvSpPr txBox="1"/>
          <p:nvPr/>
        </p:nvSpPr>
        <p:spPr>
          <a:xfrm>
            <a:off x="590849" y="1351159"/>
            <a:ext cx="10879381" cy="34778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a:ea typeface="Calibri Light"/>
                <a:cs typeface="Calibri Light"/>
              </a:rPr>
              <a:t>Just like the game show on Jimmy Fallon Late Night we are going to play 2 session of True Confessions. Pick Clue 1 or 2 (one is true, one is false), you have 1 minute to ask questions, and then you decide if it is true or false</a:t>
            </a:r>
          </a:p>
        </p:txBody>
      </p:sp>
      <p:sp>
        <p:nvSpPr>
          <p:cNvPr id="3" name="Title 1">
            <a:extLst>
              <a:ext uri="{FF2B5EF4-FFF2-40B4-BE49-F238E27FC236}">
                <a16:creationId xmlns:a16="http://schemas.microsoft.com/office/drawing/2014/main" id="{318BBAF6-D20D-0923-1F47-E14FA591195E}"/>
              </a:ext>
            </a:extLst>
          </p:cNvPr>
          <p:cNvSpPr txBox="1">
            <a:spLocks/>
          </p:cNvSpPr>
          <p:nvPr/>
        </p:nvSpPr>
        <p:spPr>
          <a:xfrm>
            <a:off x="386076" y="4974978"/>
            <a:ext cx="11313084" cy="731520"/>
          </a:xfrm>
          <a:prstGeom prst="rect">
            <a:avLst/>
          </a:prstGeom>
        </p:spPr>
        <p:txBody>
          <a:bodyPr vert="horz" wrap="square" lIns="91440" tIns="45720" rIns="91440" bIns="45720" rtlCol="0" anchor="t">
            <a:noAutofit/>
          </a:bodyPr>
          <a:lstStyle>
            <a:lvl1pPr algn="l" defTabSz="914400" rtl="0" eaLnBrk="1" latinLnBrk="0" hangingPunct="1">
              <a:lnSpc>
                <a:spcPct val="90000"/>
              </a:lnSpc>
              <a:spcBef>
                <a:spcPct val="0"/>
              </a:spcBef>
              <a:buNone/>
              <a:defRPr sz="4000" kern="1200">
                <a:solidFill>
                  <a:schemeClr val="tx2"/>
                </a:solidFill>
                <a:latin typeface="+mj-lt"/>
                <a:ea typeface="+mj-ea"/>
                <a:cs typeface="+mj-cs"/>
              </a:defRPr>
            </a:lvl1pPr>
          </a:lstStyle>
          <a:p>
            <a:r>
              <a:rPr lang="en-US"/>
              <a:t>THEME:</a:t>
            </a:r>
          </a:p>
        </p:txBody>
      </p:sp>
      <p:sp>
        <p:nvSpPr>
          <p:cNvPr id="4" name="TextBox 3">
            <a:extLst>
              <a:ext uri="{FF2B5EF4-FFF2-40B4-BE49-F238E27FC236}">
                <a16:creationId xmlns:a16="http://schemas.microsoft.com/office/drawing/2014/main" id="{82B62385-81C1-4810-80E6-184530038ADA}"/>
              </a:ext>
            </a:extLst>
          </p:cNvPr>
          <p:cNvSpPr txBox="1"/>
          <p:nvPr/>
        </p:nvSpPr>
        <p:spPr>
          <a:xfrm>
            <a:off x="591382" y="5538250"/>
            <a:ext cx="10879381"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a:ea typeface="Calibri Light"/>
                <a:cs typeface="Calibri Light"/>
              </a:rPr>
              <a:t>HIGH SCHOOL COLLEGE GOING CULTURE</a:t>
            </a:r>
            <a:endParaRPr lang="en-US"/>
          </a:p>
        </p:txBody>
      </p:sp>
    </p:spTree>
    <p:extLst>
      <p:ext uri="{BB962C8B-B14F-4D97-AF65-F5344CB8AC3E}">
        <p14:creationId xmlns:p14="http://schemas.microsoft.com/office/powerpoint/2010/main" val="4035209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D01A1-7CAA-4477-5711-14E9BE8984D6}"/>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24D5232F-DF06-BBD8-EAB7-05614DB95541}"/>
              </a:ext>
            </a:extLst>
          </p:cNvPr>
          <p:cNvSpPr>
            <a:spLocks noGrp="1"/>
          </p:cNvSpPr>
          <p:nvPr>
            <p:ph type="title"/>
          </p:nvPr>
        </p:nvSpPr>
        <p:spPr>
          <a:xfrm>
            <a:off x="416712" y="807150"/>
            <a:ext cx="11313084" cy="731520"/>
          </a:xfrm>
        </p:spPr>
        <p:txBody>
          <a:bodyPr/>
          <a:lstStyle/>
          <a:p>
            <a:r>
              <a:rPr lang="en-US"/>
              <a:t>Round 1:</a:t>
            </a:r>
          </a:p>
        </p:txBody>
      </p:sp>
      <p:sp>
        <p:nvSpPr>
          <p:cNvPr id="8" name="TextBox 7">
            <a:extLst>
              <a:ext uri="{FF2B5EF4-FFF2-40B4-BE49-F238E27FC236}">
                <a16:creationId xmlns:a16="http://schemas.microsoft.com/office/drawing/2014/main" id="{471B3065-BB35-DC90-092F-C00DF01707E1}"/>
              </a:ext>
            </a:extLst>
          </p:cNvPr>
          <p:cNvSpPr txBox="1"/>
          <p:nvPr/>
        </p:nvSpPr>
        <p:spPr>
          <a:xfrm>
            <a:off x="626568" y="1374972"/>
            <a:ext cx="10879381"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a:ea typeface="Calibri Light"/>
                <a:cs typeface="Calibri Light"/>
              </a:rPr>
              <a:t>Bridgit</a:t>
            </a:r>
            <a:endParaRPr lang="en-US"/>
          </a:p>
        </p:txBody>
      </p:sp>
      <p:sp>
        <p:nvSpPr>
          <p:cNvPr id="3" name="Title 1">
            <a:extLst>
              <a:ext uri="{FF2B5EF4-FFF2-40B4-BE49-F238E27FC236}">
                <a16:creationId xmlns:a16="http://schemas.microsoft.com/office/drawing/2014/main" id="{531C89C2-B49C-3F69-0721-D9DBE1AB7CDA}"/>
              </a:ext>
            </a:extLst>
          </p:cNvPr>
          <p:cNvSpPr txBox="1">
            <a:spLocks/>
          </p:cNvSpPr>
          <p:nvPr/>
        </p:nvSpPr>
        <p:spPr>
          <a:xfrm>
            <a:off x="421261" y="2153730"/>
            <a:ext cx="11313084" cy="731520"/>
          </a:xfrm>
          <a:prstGeom prst="rect">
            <a:avLst/>
          </a:prstGeom>
        </p:spPr>
        <p:txBody>
          <a:bodyPr vert="horz" wrap="square" lIns="91440" tIns="45720" rIns="91440" bIns="45720" rtlCol="0" anchor="t">
            <a:noAutofit/>
          </a:bodyPr>
          <a:lstStyle>
            <a:lvl1pPr algn="l" defTabSz="914400" rtl="0" eaLnBrk="1" latinLnBrk="0" hangingPunct="1">
              <a:lnSpc>
                <a:spcPct val="90000"/>
              </a:lnSpc>
              <a:spcBef>
                <a:spcPct val="0"/>
              </a:spcBef>
              <a:buNone/>
              <a:defRPr sz="4000" kern="1200">
                <a:solidFill>
                  <a:schemeClr val="tx2"/>
                </a:solidFill>
                <a:latin typeface="+mj-lt"/>
                <a:ea typeface="+mj-ea"/>
                <a:cs typeface="+mj-cs"/>
              </a:defRPr>
            </a:lvl1pPr>
          </a:lstStyle>
          <a:p>
            <a:r>
              <a:rPr lang="en-US"/>
              <a:t> Statements 1:</a:t>
            </a:r>
          </a:p>
        </p:txBody>
      </p:sp>
      <p:sp>
        <p:nvSpPr>
          <p:cNvPr id="4" name="TextBox 3">
            <a:extLst>
              <a:ext uri="{FF2B5EF4-FFF2-40B4-BE49-F238E27FC236}">
                <a16:creationId xmlns:a16="http://schemas.microsoft.com/office/drawing/2014/main" id="{502033AD-8341-F96F-DB7F-F0711632A653}"/>
              </a:ext>
            </a:extLst>
          </p:cNvPr>
          <p:cNvSpPr txBox="1"/>
          <p:nvPr/>
        </p:nvSpPr>
        <p:spPr>
          <a:xfrm>
            <a:off x="421851" y="2887599"/>
            <a:ext cx="10879381"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Font typeface="Arial,Sans-Serif"/>
              <a:buChar char="•"/>
            </a:pPr>
            <a:r>
              <a:rPr lang="en-US" sz="3200" b="1">
                <a:solidFill>
                  <a:srgbClr val="000000"/>
                </a:solidFill>
                <a:latin typeface="Calibri Light"/>
                <a:ea typeface="Arial"/>
                <a:cs typeface="Arial"/>
              </a:rPr>
              <a:t>My </a:t>
            </a:r>
            <a:r>
              <a:rPr lang="en-US" sz="3200" b="1" i="0" u="none" strike="noStrike" baseline="0">
                <a:solidFill>
                  <a:srgbClr val="000000"/>
                </a:solidFill>
                <a:latin typeface="Calibri Light"/>
                <a:ea typeface="Arial"/>
                <a:cs typeface="Arial"/>
              </a:rPr>
              <a:t>counselor told my mom that I would never graduate </a:t>
            </a:r>
            <a:r>
              <a:rPr lang="en-US" sz="3200" b="1">
                <a:solidFill>
                  <a:srgbClr val="000000"/>
                </a:solidFill>
                <a:latin typeface="Calibri Light"/>
                <a:ea typeface="Arial"/>
                <a:cs typeface="Arial"/>
              </a:rPr>
              <a:t>from college</a:t>
            </a:r>
            <a:r>
              <a:rPr lang="en-US" sz="3200" b="0" i="0">
                <a:solidFill>
                  <a:srgbClr val="000000"/>
                </a:solidFill>
                <a:latin typeface="Calibri Light"/>
                <a:ea typeface="Arial"/>
                <a:cs typeface="Arial"/>
              </a:rPr>
              <a:t>​</a:t>
            </a:r>
          </a:p>
        </p:txBody>
      </p:sp>
    </p:spTree>
    <p:extLst>
      <p:ext uri="{BB962C8B-B14F-4D97-AF65-F5344CB8AC3E}">
        <p14:creationId xmlns:p14="http://schemas.microsoft.com/office/powerpoint/2010/main" val="2971381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378041-A1F3-8017-77BC-10D6A8D402F2}"/>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CC2DEEDA-A74A-BD41-78E0-9AB1D309F065}"/>
              </a:ext>
            </a:extLst>
          </p:cNvPr>
          <p:cNvSpPr>
            <a:spLocks noGrp="1"/>
          </p:cNvSpPr>
          <p:nvPr>
            <p:ph type="title"/>
          </p:nvPr>
        </p:nvSpPr>
        <p:spPr>
          <a:xfrm>
            <a:off x="416712" y="807150"/>
            <a:ext cx="11313084" cy="731520"/>
          </a:xfrm>
        </p:spPr>
        <p:txBody>
          <a:bodyPr/>
          <a:lstStyle/>
          <a:p>
            <a:r>
              <a:rPr lang="en-US"/>
              <a:t>Round 1:</a:t>
            </a:r>
          </a:p>
        </p:txBody>
      </p:sp>
      <p:sp>
        <p:nvSpPr>
          <p:cNvPr id="8" name="TextBox 7">
            <a:extLst>
              <a:ext uri="{FF2B5EF4-FFF2-40B4-BE49-F238E27FC236}">
                <a16:creationId xmlns:a16="http://schemas.microsoft.com/office/drawing/2014/main" id="{9722363A-46CD-93A8-3391-0F260CEDE2E6}"/>
              </a:ext>
            </a:extLst>
          </p:cNvPr>
          <p:cNvSpPr txBox="1"/>
          <p:nvPr/>
        </p:nvSpPr>
        <p:spPr>
          <a:xfrm>
            <a:off x="626568" y="1374972"/>
            <a:ext cx="10879381"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a:ea typeface="Calibri Light"/>
                <a:cs typeface="Calibri Light"/>
              </a:rPr>
              <a:t>Bridgit</a:t>
            </a:r>
            <a:endParaRPr lang="en-US"/>
          </a:p>
        </p:txBody>
      </p:sp>
      <p:sp>
        <p:nvSpPr>
          <p:cNvPr id="3" name="Title 1">
            <a:extLst>
              <a:ext uri="{FF2B5EF4-FFF2-40B4-BE49-F238E27FC236}">
                <a16:creationId xmlns:a16="http://schemas.microsoft.com/office/drawing/2014/main" id="{C357B4FB-D1D3-88E4-7F6E-B60C7BBFB558}"/>
              </a:ext>
            </a:extLst>
          </p:cNvPr>
          <p:cNvSpPr txBox="1">
            <a:spLocks/>
          </p:cNvSpPr>
          <p:nvPr/>
        </p:nvSpPr>
        <p:spPr>
          <a:xfrm>
            <a:off x="421261" y="2153730"/>
            <a:ext cx="11313084" cy="731520"/>
          </a:xfrm>
          <a:prstGeom prst="rect">
            <a:avLst/>
          </a:prstGeom>
        </p:spPr>
        <p:txBody>
          <a:bodyPr vert="horz" wrap="square" lIns="91440" tIns="45720" rIns="91440" bIns="45720" rtlCol="0" anchor="t">
            <a:noAutofit/>
          </a:bodyPr>
          <a:lstStyle>
            <a:lvl1pPr algn="l" defTabSz="914400" rtl="0" eaLnBrk="1" latinLnBrk="0" hangingPunct="1">
              <a:lnSpc>
                <a:spcPct val="90000"/>
              </a:lnSpc>
              <a:spcBef>
                <a:spcPct val="0"/>
              </a:spcBef>
              <a:buNone/>
              <a:defRPr sz="4000" kern="1200">
                <a:solidFill>
                  <a:schemeClr val="tx2"/>
                </a:solidFill>
                <a:latin typeface="+mj-lt"/>
                <a:ea typeface="+mj-ea"/>
                <a:cs typeface="+mj-cs"/>
              </a:defRPr>
            </a:lvl1pPr>
          </a:lstStyle>
          <a:p>
            <a:r>
              <a:rPr lang="en-US"/>
              <a:t> Statements 2:</a:t>
            </a:r>
          </a:p>
        </p:txBody>
      </p:sp>
      <p:sp>
        <p:nvSpPr>
          <p:cNvPr id="4" name="TextBox 3">
            <a:extLst>
              <a:ext uri="{FF2B5EF4-FFF2-40B4-BE49-F238E27FC236}">
                <a16:creationId xmlns:a16="http://schemas.microsoft.com/office/drawing/2014/main" id="{F9526CAB-0C9D-897B-F66D-BA3A9C9997AD}"/>
              </a:ext>
            </a:extLst>
          </p:cNvPr>
          <p:cNvSpPr txBox="1"/>
          <p:nvPr/>
        </p:nvSpPr>
        <p:spPr>
          <a:xfrm>
            <a:off x="421851" y="2887599"/>
            <a:ext cx="10879381"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Font typeface="Arial,Sans-Serif"/>
              <a:buChar char="•"/>
            </a:pPr>
            <a:r>
              <a:rPr lang="en-US" sz="3200" b="1">
                <a:ea typeface="Calibri Light"/>
                <a:cs typeface="Arial"/>
              </a:rPr>
              <a:t>My high school Ag Teacher took me on a college visit</a:t>
            </a:r>
            <a:endParaRPr lang="en-US"/>
          </a:p>
        </p:txBody>
      </p:sp>
    </p:spTree>
    <p:extLst>
      <p:ext uri="{BB962C8B-B14F-4D97-AF65-F5344CB8AC3E}">
        <p14:creationId xmlns:p14="http://schemas.microsoft.com/office/powerpoint/2010/main" val="341446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80707-FBE4-346B-DBAE-73402E7FA129}"/>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ECB9BB30-5A7D-B419-BA83-0698E9CCC2B6}"/>
              </a:ext>
            </a:extLst>
          </p:cNvPr>
          <p:cNvSpPr>
            <a:spLocks noGrp="1"/>
          </p:cNvSpPr>
          <p:nvPr>
            <p:ph type="title"/>
          </p:nvPr>
        </p:nvSpPr>
        <p:spPr>
          <a:xfrm>
            <a:off x="701040" y="2726942"/>
            <a:ext cx="10789920" cy="1405935"/>
          </a:xfrm>
        </p:spPr>
        <p:txBody>
          <a:bodyPr/>
          <a:lstStyle/>
          <a:p>
            <a:pPr algn="ctr"/>
            <a:r>
              <a:rPr lang="en-US" sz="9600" dirty="0"/>
              <a:t>INTEROGATION</a:t>
            </a:r>
            <a:endParaRPr lang="en-US" dirty="0"/>
          </a:p>
        </p:txBody>
      </p:sp>
      <p:sp>
        <p:nvSpPr>
          <p:cNvPr id="13" name="Text Placeholder 3">
            <a:extLst>
              <a:ext uri="{FF2B5EF4-FFF2-40B4-BE49-F238E27FC236}">
                <a16:creationId xmlns:a16="http://schemas.microsoft.com/office/drawing/2014/main" id="{831B3814-89F6-78D6-B38E-714AB9650DD9}"/>
              </a:ext>
            </a:extLst>
          </p:cNvPr>
          <p:cNvSpPr>
            <a:spLocks noGrp="1"/>
          </p:cNvSpPr>
          <p:nvPr>
            <p:ph type="body" sz="half" idx="13"/>
          </p:nvPr>
        </p:nvSpPr>
        <p:spPr>
          <a:xfrm>
            <a:off x="6995160" y="6223828"/>
            <a:ext cx="3518784" cy="365125"/>
          </a:xfrm>
        </p:spPr>
        <p:txBody>
          <a:bodyPr/>
          <a:lstStyle/>
          <a:p>
            <a:r>
              <a:rPr lang="en-US">
                <a:ea typeface="Calibri Light"/>
                <a:cs typeface="Calibri Light"/>
              </a:rPr>
              <a:t>Bridgit Montgomery-Coordinator of Statewide Services</a:t>
            </a:r>
            <a:endParaRPr lang="en-US"/>
          </a:p>
        </p:txBody>
      </p:sp>
    </p:spTree>
    <p:extLst>
      <p:ext uri="{BB962C8B-B14F-4D97-AF65-F5344CB8AC3E}">
        <p14:creationId xmlns:p14="http://schemas.microsoft.com/office/powerpoint/2010/main" val="27729593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0E32E-B06D-113C-922B-75B1CCBEE996}"/>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28F4ED94-C93A-BE39-B4FA-D06B977B5739}"/>
              </a:ext>
            </a:extLst>
          </p:cNvPr>
          <p:cNvSpPr>
            <a:spLocks noGrp="1"/>
          </p:cNvSpPr>
          <p:nvPr>
            <p:ph type="title"/>
          </p:nvPr>
        </p:nvSpPr>
        <p:spPr>
          <a:xfrm>
            <a:off x="416712" y="807150"/>
            <a:ext cx="11313084" cy="731520"/>
          </a:xfrm>
        </p:spPr>
        <p:txBody>
          <a:bodyPr/>
          <a:lstStyle/>
          <a:p>
            <a:r>
              <a:rPr lang="en-US"/>
              <a:t>Round 2:</a:t>
            </a:r>
          </a:p>
        </p:txBody>
      </p:sp>
      <p:sp>
        <p:nvSpPr>
          <p:cNvPr id="8" name="TextBox 7">
            <a:extLst>
              <a:ext uri="{FF2B5EF4-FFF2-40B4-BE49-F238E27FC236}">
                <a16:creationId xmlns:a16="http://schemas.microsoft.com/office/drawing/2014/main" id="{264A2C7F-6478-5BDA-4506-143A8F045BA2}"/>
              </a:ext>
            </a:extLst>
          </p:cNvPr>
          <p:cNvSpPr txBox="1"/>
          <p:nvPr/>
        </p:nvSpPr>
        <p:spPr>
          <a:xfrm>
            <a:off x="626568" y="1374972"/>
            <a:ext cx="1087938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dirty="0">
                <a:ea typeface="Calibri Light"/>
                <a:cs typeface="Calibri Light"/>
              </a:rPr>
              <a:t>Find a partner (someone you don't usually talk too)</a:t>
            </a:r>
          </a:p>
        </p:txBody>
      </p:sp>
      <p:sp>
        <p:nvSpPr>
          <p:cNvPr id="3" name="Title 1">
            <a:extLst>
              <a:ext uri="{FF2B5EF4-FFF2-40B4-BE49-F238E27FC236}">
                <a16:creationId xmlns:a16="http://schemas.microsoft.com/office/drawing/2014/main" id="{AD70C40D-5645-58ED-D998-15548FF329D5}"/>
              </a:ext>
            </a:extLst>
          </p:cNvPr>
          <p:cNvSpPr txBox="1">
            <a:spLocks/>
          </p:cNvSpPr>
          <p:nvPr/>
        </p:nvSpPr>
        <p:spPr>
          <a:xfrm>
            <a:off x="421261" y="2153730"/>
            <a:ext cx="11313084" cy="731520"/>
          </a:xfrm>
          <a:prstGeom prst="rect">
            <a:avLst/>
          </a:prstGeom>
        </p:spPr>
        <p:txBody>
          <a:bodyPr vert="horz" wrap="square" lIns="91440" tIns="45720" rIns="91440" bIns="45720" rtlCol="0" anchor="t">
            <a:noAutofit/>
          </a:bodyPr>
          <a:lstStyle>
            <a:lvl1pPr algn="l" defTabSz="914400" rtl="0" eaLnBrk="1" latinLnBrk="0" hangingPunct="1">
              <a:lnSpc>
                <a:spcPct val="90000"/>
              </a:lnSpc>
              <a:spcBef>
                <a:spcPct val="0"/>
              </a:spcBef>
              <a:buNone/>
              <a:defRPr sz="4000" kern="1200">
                <a:solidFill>
                  <a:schemeClr val="tx2"/>
                </a:solidFill>
                <a:latin typeface="+mj-lt"/>
                <a:ea typeface="+mj-ea"/>
                <a:cs typeface="+mj-cs"/>
              </a:defRPr>
            </a:lvl1pPr>
          </a:lstStyle>
          <a:p>
            <a:r>
              <a:rPr lang="en-US"/>
              <a:t>2 Statements:</a:t>
            </a:r>
          </a:p>
        </p:txBody>
      </p:sp>
      <p:sp>
        <p:nvSpPr>
          <p:cNvPr id="4" name="TextBox 3">
            <a:extLst>
              <a:ext uri="{FF2B5EF4-FFF2-40B4-BE49-F238E27FC236}">
                <a16:creationId xmlns:a16="http://schemas.microsoft.com/office/drawing/2014/main" id="{7EE6837D-1E81-2D74-00E5-4AF344A2BEB5}"/>
              </a:ext>
            </a:extLst>
          </p:cNvPr>
          <p:cNvSpPr txBox="1"/>
          <p:nvPr/>
        </p:nvSpPr>
        <p:spPr>
          <a:xfrm>
            <a:off x="421851" y="2739748"/>
            <a:ext cx="10879381"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Font typeface="Arial"/>
              <a:buChar char="•"/>
            </a:pPr>
            <a:r>
              <a:rPr lang="en-US" sz="3200" b="1" dirty="0">
                <a:ea typeface="Calibri Light"/>
                <a:cs typeface="Calibri Light"/>
              </a:rPr>
              <a:t>You will have 1 minutes to think of statements</a:t>
            </a:r>
          </a:p>
          <a:p>
            <a:pPr marL="914400" lvl="1" indent="-457200">
              <a:buFont typeface="Arial"/>
              <a:buChar char="•"/>
            </a:pPr>
            <a:r>
              <a:rPr lang="en-US" sz="3200" b="1" dirty="0">
                <a:ea typeface="Calibri Light"/>
                <a:cs typeface="Calibri Light"/>
              </a:rPr>
              <a:t>1 must be true and 1 must be false</a:t>
            </a:r>
          </a:p>
          <a:p>
            <a:pPr marL="571500" indent="-571500">
              <a:buFont typeface="Arial"/>
              <a:buChar char="•"/>
            </a:pPr>
            <a:r>
              <a:rPr lang="en-US" sz="3200" b="1" dirty="0">
                <a:ea typeface="Calibri Light"/>
                <a:cs typeface="Calibri Light"/>
              </a:rPr>
              <a:t>Share your statement with your partner </a:t>
            </a:r>
          </a:p>
          <a:p>
            <a:pPr marL="1028700" lvl="1" indent="-571500">
              <a:buFont typeface="Arial"/>
              <a:buChar char="•"/>
            </a:pPr>
            <a:r>
              <a:rPr lang="en-US" sz="3200" b="1" dirty="0">
                <a:ea typeface="Calibri Light"/>
                <a:cs typeface="Calibri Light"/>
              </a:rPr>
              <a:t>They get 1 minute to interrogate you</a:t>
            </a:r>
          </a:p>
          <a:p>
            <a:pPr marL="571500" indent="-571500">
              <a:buFont typeface="Arial"/>
              <a:buChar char="•"/>
            </a:pPr>
            <a:r>
              <a:rPr lang="en-US" sz="3200" b="1" dirty="0">
                <a:ea typeface="Calibri Light"/>
                <a:cs typeface="Calibri Light"/>
              </a:rPr>
              <a:t>After 1 minute, decide if the statement is true or false </a:t>
            </a:r>
          </a:p>
          <a:p>
            <a:pPr marL="571500" indent="-571500">
              <a:buFont typeface="Arial"/>
              <a:buChar char="•"/>
            </a:pPr>
            <a:r>
              <a:rPr lang="en-US" sz="3200" b="1" dirty="0">
                <a:ea typeface="Calibri Light"/>
                <a:cs typeface="Calibri Light"/>
              </a:rPr>
              <a:t>REPEAT</a:t>
            </a:r>
          </a:p>
        </p:txBody>
      </p:sp>
    </p:spTree>
    <p:extLst>
      <p:ext uri="{BB962C8B-B14F-4D97-AF65-F5344CB8AC3E}">
        <p14:creationId xmlns:p14="http://schemas.microsoft.com/office/powerpoint/2010/main" val="23018950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ECB53-3BD1-70DC-2A06-0017D6590BDC}"/>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ABBDD999-47E0-0D4A-9074-475657E92BBA}"/>
              </a:ext>
            </a:extLst>
          </p:cNvPr>
          <p:cNvSpPr>
            <a:spLocks noGrp="1"/>
          </p:cNvSpPr>
          <p:nvPr>
            <p:ph type="title"/>
          </p:nvPr>
        </p:nvSpPr>
        <p:spPr>
          <a:xfrm>
            <a:off x="701040" y="1665626"/>
            <a:ext cx="10789920" cy="3525520"/>
          </a:xfrm>
        </p:spPr>
        <p:txBody>
          <a:bodyPr/>
          <a:lstStyle/>
          <a:p>
            <a:pPr algn="ctr"/>
            <a:r>
              <a:rPr lang="en-US" sz="9600"/>
              <a:t>COLLEGE GOING CULTURE</a:t>
            </a:r>
          </a:p>
        </p:txBody>
      </p:sp>
      <p:sp>
        <p:nvSpPr>
          <p:cNvPr id="13" name="Text Placeholder 3">
            <a:extLst>
              <a:ext uri="{FF2B5EF4-FFF2-40B4-BE49-F238E27FC236}">
                <a16:creationId xmlns:a16="http://schemas.microsoft.com/office/drawing/2014/main" id="{BB853495-BB07-493B-731B-E9671E938425}"/>
              </a:ext>
            </a:extLst>
          </p:cNvPr>
          <p:cNvSpPr>
            <a:spLocks noGrp="1"/>
          </p:cNvSpPr>
          <p:nvPr>
            <p:ph type="body" sz="half" idx="13"/>
          </p:nvPr>
        </p:nvSpPr>
        <p:spPr>
          <a:xfrm>
            <a:off x="6995160" y="6223828"/>
            <a:ext cx="3518784" cy="365125"/>
          </a:xfrm>
        </p:spPr>
        <p:txBody>
          <a:bodyPr/>
          <a:lstStyle/>
          <a:p>
            <a:r>
              <a:rPr lang="en-US">
                <a:ea typeface="Calibri Light"/>
                <a:cs typeface="Calibri Light"/>
              </a:rPr>
              <a:t>Bridgit Montgomery-Coordinator of Statewide Services</a:t>
            </a:r>
            <a:endParaRPr lang="en-US"/>
          </a:p>
        </p:txBody>
      </p:sp>
    </p:spTree>
    <p:extLst>
      <p:ext uri="{BB962C8B-B14F-4D97-AF65-F5344CB8AC3E}">
        <p14:creationId xmlns:p14="http://schemas.microsoft.com/office/powerpoint/2010/main" val="14112418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7176B-1F6B-3C69-392F-429C2012A966}"/>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9952D0D3-28E0-351E-0875-5C56E941FF68}"/>
              </a:ext>
            </a:extLst>
          </p:cNvPr>
          <p:cNvSpPr>
            <a:spLocks noGrp="1"/>
          </p:cNvSpPr>
          <p:nvPr>
            <p:ph type="title"/>
          </p:nvPr>
        </p:nvSpPr>
        <p:spPr>
          <a:xfrm>
            <a:off x="701040" y="693419"/>
            <a:ext cx="10789920" cy="731520"/>
          </a:xfrm>
        </p:spPr>
        <p:txBody>
          <a:bodyPr/>
          <a:lstStyle/>
          <a:p>
            <a:r>
              <a:rPr lang="en-US" dirty="0"/>
              <a:t>Think about:</a:t>
            </a:r>
          </a:p>
        </p:txBody>
      </p:sp>
      <p:sp>
        <p:nvSpPr>
          <p:cNvPr id="8" name="TextBox 7">
            <a:extLst>
              <a:ext uri="{FF2B5EF4-FFF2-40B4-BE49-F238E27FC236}">
                <a16:creationId xmlns:a16="http://schemas.microsoft.com/office/drawing/2014/main" id="{56F40579-E27A-6014-8848-5EAB7171A64F}"/>
              </a:ext>
            </a:extLst>
          </p:cNvPr>
          <p:cNvSpPr txBox="1"/>
          <p:nvPr/>
        </p:nvSpPr>
        <p:spPr>
          <a:xfrm>
            <a:off x="910896" y="1690413"/>
            <a:ext cx="10378964" cy="34778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dirty="0">
                <a:ea typeface="Calibri Light"/>
                <a:cs typeface="Calibri Light"/>
              </a:rPr>
              <a:t>What truths do we tell ourselves about our school culture?</a:t>
            </a:r>
          </a:p>
          <a:p>
            <a:endParaRPr lang="en-US" sz="4400" b="1" dirty="0">
              <a:ea typeface="Calibri Light"/>
              <a:cs typeface="Calibri Light"/>
            </a:endParaRPr>
          </a:p>
          <a:p>
            <a:r>
              <a:rPr lang="en-US" sz="4400" b="1" dirty="0">
                <a:ea typeface="Calibri Light"/>
                <a:cs typeface="Calibri Light"/>
              </a:rPr>
              <a:t>What lies do we tell ourselves about our schools culture?</a:t>
            </a:r>
          </a:p>
        </p:txBody>
      </p:sp>
    </p:spTree>
    <p:extLst>
      <p:ext uri="{BB962C8B-B14F-4D97-AF65-F5344CB8AC3E}">
        <p14:creationId xmlns:p14="http://schemas.microsoft.com/office/powerpoint/2010/main" val="28641409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CB0FDC3-02CA-73E0-9479-BEC03B477105}"/>
              </a:ext>
            </a:extLst>
          </p:cNvPr>
          <p:cNvSpPr>
            <a:spLocks noGrp="1"/>
          </p:cNvSpPr>
          <p:nvPr>
            <p:ph type="title"/>
          </p:nvPr>
        </p:nvSpPr>
        <p:spPr>
          <a:xfrm>
            <a:off x="701040" y="693419"/>
            <a:ext cx="10789920" cy="731520"/>
          </a:xfrm>
        </p:spPr>
        <p:txBody>
          <a:bodyPr/>
          <a:lstStyle/>
          <a:p>
            <a:r>
              <a:rPr lang="en-US"/>
              <a:t>Question:</a:t>
            </a:r>
          </a:p>
        </p:txBody>
      </p:sp>
      <p:sp>
        <p:nvSpPr>
          <p:cNvPr id="8" name="TextBox 7">
            <a:extLst>
              <a:ext uri="{FF2B5EF4-FFF2-40B4-BE49-F238E27FC236}">
                <a16:creationId xmlns:a16="http://schemas.microsoft.com/office/drawing/2014/main" id="{634C9556-FF9E-450B-C25A-8526E4227CB7}"/>
              </a:ext>
            </a:extLst>
          </p:cNvPr>
          <p:cNvSpPr txBox="1"/>
          <p:nvPr/>
        </p:nvSpPr>
        <p:spPr>
          <a:xfrm>
            <a:off x="906163" y="1245519"/>
            <a:ext cx="10378964" cy="48320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a:ea typeface="Calibri Light"/>
                <a:cs typeface="Calibri Light"/>
              </a:rPr>
              <a:t>Now that you are </a:t>
            </a:r>
            <a:r>
              <a:rPr lang="en-US" sz="4400" b="1" dirty="0">
                <a:ea typeface="Calibri Light"/>
                <a:cs typeface="Calibri Light"/>
              </a:rPr>
              <a:t>thought </a:t>
            </a:r>
            <a:r>
              <a:rPr lang="en-US" sz="4400" b="1">
                <a:ea typeface="Calibri Light"/>
                <a:cs typeface="Calibri Light"/>
              </a:rPr>
              <a:t>about what your</a:t>
            </a:r>
            <a:r>
              <a:rPr lang="en-US" sz="4400" b="1" dirty="0">
                <a:ea typeface="Calibri Light"/>
                <a:cs typeface="Calibri Light"/>
              </a:rPr>
              <a:t> </a:t>
            </a:r>
            <a:r>
              <a:rPr lang="en-US" sz="4400" b="1">
                <a:ea typeface="Calibri Light"/>
                <a:cs typeface="Calibri Light"/>
              </a:rPr>
              <a:t>high school experience</a:t>
            </a:r>
            <a:r>
              <a:rPr lang="en-US" sz="4400" b="1" dirty="0">
                <a:ea typeface="Calibri Light"/>
                <a:cs typeface="Calibri Light"/>
              </a:rPr>
              <a:t> compare it to where you are now. Take </a:t>
            </a:r>
            <a:r>
              <a:rPr lang="en-US" sz="4400" b="1">
                <a:ea typeface="Calibri Light"/>
                <a:cs typeface="Calibri Light"/>
              </a:rPr>
              <a:t>1 ½ minutes and answer the following:  </a:t>
            </a:r>
          </a:p>
          <a:p>
            <a:endParaRPr lang="en-US" sz="4400" b="1">
              <a:ea typeface="Calibri Light"/>
              <a:cs typeface="Calibri Light"/>
            </a:endParaRPr>
          </a:p>
          <a:p>
            <a:r>
              <a:rPr lang="en-US" sz="4400" b="1" dirty="0">
                <a:ea typeface="Calibri Light"/>
                <a:cs typeface="Calibri Light"/>
              </a:rPr>
              <a:t> Does </a:t>
            </a:r>
            <a:r>
              <a:rPr lang="en-US" sz="4400" b="1">
                <a:ea typeface="Calibri Light"/>
                <a:cs typeface="Calibri Light"/>
              </a:rPr>
              <a:t>your High School have a </a:t>
            </a:r>
            <a:r>
              <a:rPr lang="en-US" sz="4400" b="1" dirty="0">
                <a:ea typeface="Calibri Light"/>
                <a:cs typeface="Calibri Light"/>
              </a:rPr>
              <a:t>strong </a:t>
            </a:r>
            <a:r>
              <a:rPr lang="en-US" sz="4400" b="1">
                <a:ea typeface="Calibri Light"/>
                <a:cs typeface="Calibri Light"/>
              </a:rPr>
              <a:t>College Going Culture?</a:t>
            </a:r>
            <a:r>
              <a:rPr lang="en-US" sz="4400" b="1" dirty="0">
                <a:ea typeface="Calibri Light"/>
                <a:cs typeface="Calibri Light"/>
              </a:rPr>
              <a:t> What could we improve?</a:t>
            </a:r>
            <a:endParaRPr lang="en-US" dirty="0"/>
          </a:p>
        </p:txBody>
      </p:sp>
    </p:spTree>
    <p:extLst>
      <p:ext uri="{BB962C8B-B14F-4D97-AF65-F5344CB8AC3E}">
        <p14:creationId xmlns:p14="http://schemas.microsoft.com/office/powerpoint/2010/main" val="22073545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09DB4-A489-9717-95CF-84A30D94086D}"/>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3EC21A9C-4EA3-824C-1983-1584AC8157D1}"/>
              </a:ext>
            </a:extLst>
          </p:cNvPr>
          <p:cNvSpPr>
            <a:spLocks noGrp="1"/>
          </p:cNvSpPr>
          <p:nvPr>
            <p:ph type="title"/>
          </p:nvPr>
        </p:nvSpPr>
        <p:spPr>
          <a:xfrm>
            <a:off x="701040" y="693419"/>
            <a:ext cx="10789920" cy="731520"/>
          </a:xfrm>
        </p:spPr>
        <p:txBody>
          <a:bodyPr/>
          <a:lstStyle/>
          <a:p>
            <a:r>
              <a:rPr lang="en-US"/>
              <a:t>Discussion:</a:t>
            </a:r>
          </a:p>
        </p:txBody>
      </p:sp>
      <p:sp>
        <p:nvSpPr>
          <p:cNvPr id="8" name="TextBox 7">
            <a:extLst>
              <a:ext uri="{FF2B5EF4-FFF2-40B4-BE49-F238E27FC236}">
                <a16:creationId xmlns:a16="http://schemas.microsoft.com/office/drawing/2014/main" id="{2226C7A3-977E-D530-7318-41B0F5274E3B}"/>
              </a:ext>
            </a:extLst>
          </p:cNvPr>
          <p:cNvSpPr txBox="1"/>
          <p:nvPr/>
        </p:nvSpPr>
        <p:spPr>
          <a:xfrm>
            <a:off x="910896" y="1690413"/>
            <a:ext cx="10378964" cy="28007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Font typeface="Arial"/>
              <a:buChar char="•"/>
            </a:pPr>
            <a:r>
              <a:rPr lang="en-US" sz="4400" b="1">
                <a:ea typeface="Calibri Light"/>
                <a:cs typeface="Calibri Light"/>
              </a:rPr>
              <a:t>2</a:t>
            </a:r>
            <a:r>
              <a:rPr lang="en-US" sz="4400" b="1" dirty="0">
                <a:ea typeface="Calibri Light"/>
                <a:cs typeface="Calibri Light"/>
              </a:rPr>
              <a:t> </a:t>
            </a:r>
            <a:r>
              <a:rPr lang="en-US" sz="4400" b="1">
                <a:ea typeface="Calibri Light"/>
                <a:cs typeface="Calibri Light"/>
              </a:rPr>
              <a:t>minutes </a:t>
            </a:r>
            <a:r>
              <a:rPr lang="en-US" sz="4400" b="1" dirty="0">
                <a:ea typeface="Calibri Light"/>
                <a:cs typeface="Calibri Light"/>
              </a:rPr>
              <a:t>to think </a:t>
            </a:r>
            <a:endParaRPr lang="en-US" sz="4400">
              <a:ea typeface="Calibri Light"/>
              <a:cs typeface="Calibri Light"/>
            </a:endParaRPr>
          </a:p>
          <a:p>
            <a:pPr marL="571500" indent="-571500">
              <a:buFont typeface="Arial"/>
              <a:buChar char="•"/>
            </a:pPr>
            <a:r>
              <a:rPr lang="en-US" sz="4400" b="1" dirty="0">
                <a:ea typeface="Calibri Light"/>
                <a:cs typeface="Calibri Light"/>
              </a:rPr>
              <a:t>3 mins </a:t>
            </a:r>
            <a:r>
              <a:rPr lang="en-US" sz="4400" b="1">
                <a:ea typeface="Calibri Light"/>
                <a:cs typeface="Calibri Light"/>
              </a:rPr>
              <a:t>and talk with the people at your table about </a:t>
            </a:r>
            <a:r>
              <a:rPr lang="en-US" sz="4400" b="1" dirty="0">
                <a:ea typeface="Calibri Light"/>
                <a:cs typeface="Calibri Light"/>
              </a:rPr>
              <a:t>your current College Going Culture.</a:t>
            </a:r>
            <a:endParaRPr lang="en-US" sz="4400">
              <a:ea typeface="Calibri Light"/>
              <a:cs typeface="Calibri Light"/>
            </a:endParaRPr>
          </a:p>
        </p:txBody>
      </p:sp>
    </p:spTree>
    <p:extLst>
      <p:ext uri="{BB962C8B-B14F-4D97-AF65-F5344CB8AC3E}">
        <p14:creationId xmlns:p14="http://schemas.microsoft.com/office/powerpoint/2010/main" val="40318770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EE4C5C-7671-1FDA-4A2B-6C605DD018DD}"/>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2C95FDF7-3F8E-2BD1-3CDE-C2473D61E6D3}"/>
              </a:ext>
            </a:extLst>
          </p:cNvPr>
          <p:cNvSpPr>
            <a:spLocks noGrp="1"/>
          </p:cNvSpPr>
          <p:nvPr>
            <p:ph type="title"/>
          </p:nvPr>
        </p:nvSpPr>
        <p:spPr>
          <a:xfrm>
            <a:off x="245592" y="185419"/>
            <a:ext cx="10789920" cy="731520"/>
          </a:xfrm>
        </p:spPr>
        <p:txBody>
          <a:bodyPr/>
          <a:lstStyle/>
          <a:p>
            <a:r>
              <a:rPr lang="en-US"/>
              <a:t>4 Corners:</a:t>
            </a:r>
          </a:p>
        </p:txBody>
      </p:sp>
      <p:sp>
        <p:nvSpPr>
          <p:cNvPr id="8" name="TextBox 7">
            <a:extLst>
              <a:ext uri="{FF2B5EF4-FFF2-40B4-BE49-F238E27FC236}">
                <a16:creationId xmlns:a16="http://schemas.microsoft.com/office/drawing/2014/main" id="{C26FC32E-80E3-E89B-541B-9BCF5F93632B}"/>
              </a:ext>
            </a:extLst>
          </p:cNvPr>
          <p:cNvSpPr txBox="1"/>
          <p:nvPr/>
        </p:nvSpPr>
        <p:spPr>
          <a:xfrm>
            <a:off x="910896" y="656896"/>
            <a:ext cx="1037896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ea typeface="Calibri Light"/>
                <a:cs typeface="Calibri Light"/>
              </a:rPr>
              <a:t>Why it matters? </a:t>
            </a:r>
            <a:endParaRPr lang="en-US" sz="2800">
              <a:ea typeface="Calibri Light"/>
              <a:cs typeface="Calibri Light"/>
            </a:endParaRPr>
          </a:p>
        </p:txBody>
      </p:sp>
      <p:sp>
        <p:nvSpPr>
          <p:cNvPr id="5" name="Title 1">
            <a:extLst>
              <a:ext uri="{FF2B5EF4-FFF2-40B4-BE49-F238E27FC236}">
                <a16:creationId xmlns:a16="http://schemas.microsoft.com/office/drawing/2014/main" id="{D5C5081A-32BC-A9AB-64DF-60C7565A998E}"/>
              </a:ext>
            </a:extLst>
          </p:cNvPr>
          <p:cNvSpPr txBox="1">
            <a:spLocks/>
          </p:cNvSpPr>
          <p:nvPr/>
        </p:nvSpPr>
        <p:spPr>
          <a:xfrm>
            <a:off x="243840" y="1147115"/>
            <a:ext cx="10789920" cy="731520"/>
          </a:xfrm>
          <a:prstGeom prst="rect">
            <a:avLst/>
          </a:prstGeom>
        </p:spPr>
        <p:txBody>
          <a:bodyPr vert="horz" wrap="square" lIns="91440" tIns="45720" rIns="91440" bIns="45720" rtlCol="0" anchor="t">
            <a:noAutofit/>
          </a:bodyPr>
          <a:lstStyle>
            <a:lvl1pPr algn="l" defTabSz="914400" rtl="0" eaLnBrk="1" latinLnBrk="0" hangingPunct="1">
              <a:lnSpc>
                <a:spcPct val="90000"/>
              </a:lnSpc>
              <a:spcBef>
                <a:spcPct val="0"/>
              </a:spcBef>
              <a:buNone/>
              <a:defRPr sz="4000" kern="1200">
                <a:solidFill>
                  <a:schemeClr val="tx2"/>
                </a:solidFill>
                <a:latin typeface="+mj-lt"/>
                <a:ea typeface="+mj-ea"/>
                <a:cs typeface="+mj-cs"/>
              </a:defRPr>
            </a:lvl1pPr>
          </a:lstStyle>
          <a:p>
            <a:r>
              <a:rPr lang="en-US"/>
              <a:t>Pick a Corner:</a:t>
            </a:r>
          </a:p>
        </p:txBody>
      </p:sp>
      <p:sp>
        <p:nvSpPr>
          <p:cNvPr id="6" name="TextBox 5">
            <a:extLst>
              <a:ext uri="{FF2B5EF4-FFF2-40B4-BE49-F238E27FC236}">
                <a16:creationId xmlns:a16="http://schemas.microsoft.com/office/drawing/2014/main" id="{E4F16D03-0D5D-C17F-0447-686FA87EDF27}"/>
              </a:ext>
            </a:extLst>
          </p:cNvPr>
          <p:cNvSpPr txBox="1"/>
          <p:nvPr/>
        </p:nvSpPr>
        <p:spPr>
          <a:xfrm>
            <a:off x="910895" y="1716688"/>
            <a:ext cx="10790618" cy="563231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ea typeface="Calibri Light"/>
                <a:cs typeface="Calibri Light"/>
              </a:rPr>
              <a:t>Which of the following is the </a:t>
            </a:r>
            <a:r>
              <a:rPr lang="en-US" sz="3200" b="1" i="1" u="sng">
                <a:ea typeface="Calibri Light"/>
                <a:cs typeface="Calibri Light"/>
              </a:rPr>
              <a:t>most</a:t>
            </a:r>
            <a:r>
              <a:rPr lang="en-US" sz="3200" b="1">
                <a:ea typeface="Calibri Light"/>
                <a:cs typeface="Calibri Light"/>
              </a:rPr>
              <a:t> important for you (pick a corner)? </a:t>
            </a:r>
          </a:p>
          <a:p>
            <a:pPr marL="1485900" lvl="2" indent="-571500">
              <a:buAutoNum type="arabicParenR"/>
            </a:pPr>
            <a:r>
              <a:rPr lang="en-US" sz="2400" b="1">
                <a:ea typeface="Calibri Light"/>
                <a:cs typeface="Calibri Light"/>
              </a:rPr>
              <a:t>I believe you have to have staff buy-in to create a college going culture</a:t>
            </a:r>
            <a:endParaRPr lang="en-US" sz="2400" b="1" dirty="0">
              <a:ea typeface="Calibri Light"/>
              <a:cs typeface="Calibri Light"/>
            </a:endParaRPr>
          </a:p>
          <a:p>
            <a:pPr marL="1485900" lvl="2" indent="-571500">
              <a:buAutoNum type="arabicParenR"/>
            </a:pPr>
            <a:r>
              <a:rPr lang="en-US" sz="2400" b="1">
                <a:ea typeface="Calibri Light"/>
                <a:cs typeface="Calibri Light"/>
              </a:rPr>
              <a:t>I believe the best way to create a college going culture is Communication.  What we say at school, information to families, and how peers talk to peers</a:t>
            </a:r>
            <a:endParaRPr lang="en-US" sz="2400" b="1" dirty="0">
              <a:ea typeface="Calibri Light"/>
              <a:cs typeface="Calibri Light"/>
            </a:endParaRPr>
          </a:p>
          <a:p>
            <a:pPr marL="1485900" lvl="2" indent="-571500">
              <a:buAutoNum type="arabicParenR"/>
            </a:pPr>
            <a:r>
              <a:rPr lang="en-US" sz="2400" b="1">
                <a:ea typeface="Calibri Light"/>
                <a:cs typeface="Calibri Light"/>
              </a:rPr>
              <a:t>I believe that visuals displays, posters, pennants, etc. around the school is the most effective way to create a college going culture mindset with students and families</a:t>
            </a:r>
            <a:endParaRPr lang="en-US" sz="2400" b="1" dirty="0">
              <a:ea typeface="Calibri Light"/>
              <a:cs typeface="Calibri Light"/>
            </a:endParaRPr>
          </a:p>
          <a:p>
            <a:pPr marL="1485900" lvl="2" indent="-571500">
              <a:buAutoNum type="arabicParenR"/>
            </a:pPr>
            <a:r>
              <a:rPr lang="en-US" sz="2400" b="1">
                <a:ea typeface="Calibri Light"/>
                <a:cs typeface="Calibri Light"/>
              </a:rPr>
              <a:t>I believe creating events such as College Application Week, Decision Day, and Spring Into Action, are the most effective way to get students and families involved in creating a college going culture</a:t>
            </a:r>
            <a:endParaRPr lang="en-US" sz="2400" b="1" dirty="0">
              <a:ea typeface="Calibri Light"/>
              <a:cs typeface="Calibri Light"/>
            </a:endParaRPr>
          </a:p>
          <a:p>
            <a:pPr marL="1485900" lvl="2" indent="-571500">
              <a:buAutoNum type="arabicParenR"/>
            </a:pPr>
            <a:endParaRPr lang="en-US" sz="2400" b="1">
              <a:ea typeface="Calibri Light"/>
              <a:cs typeface="Calibri Light"/>
            </a:endParaRPr>
          </a:p>
          <a:p>
            <a:pPr marL="571500" indent="-571500">
              <a:buAutoNum type="arabicParenR"/>
            </a:pPr>
            <a:endParaRPr lang="en-US" sz="3200" b="1">
              <a:ea typeface="Calibri Light"/>
              <a:cs typeface="Calibri Light"/>
            </a:endParaRPr>
          </a:p>
        </p:txBody>
      </p:sp>
    </p:spTree>
    <p:extLst>
      <p:ext uri="{BB962C8B-B14F-4D97-AF65-F5344CB8AC3E}">
        <p14:creationId xmlns:p14="http://schemas.microsoft.com/office/powerpoint/2010/main" val="13343735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535B0-2B3E-373E-364B-483E3821BA20}"/>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C0C7DD30-BAE0-515A-5C1E-08C5098C3472}"/>
              </a:ext>
            </a:extLst>
          </p:cNvPr>
          <p:cNvSpPr>
            <a:spLocks noGrp="1"/>
          </p:cNvSpPr>
          <p:nvPr>
            <p:ph type="title"/>
          </p:nvPr>
        </p:nvSpPr>
        <p:spPr>
          <a:xfrm>
            <a:off x="462915" y="443388"/>
            <a:ext cx="10789920" cy="731520"/>
          </a:xfrm>
        </p:spPr>
        <p:txBody>
          <a:bodyPr/>
          <a:lstStyle/>
          <a:p>
            <a:r>
              <a:rPr lang="en-US"/>
              <a:t>Discussion:</a:t>
            </a:r>
          </a:p>
        </p:txBody>
      </p:sp>
      <p:sp>
        <p:nvSpPr>
          <p:cNvPr id="8" name="TextBox 7">
            <a:extLst>
              <a:ext uri="{FF2B5EF4-FFF2-40B4-BE49-F238E27FC236}">
                <a16:creationId xmlns:a16="http://schemas.microsoft.com/office/drawing/2014/main" id="{7171FDDC-9402-03F2-4B97-8383AA6400A0}"/>
              </a:ext>
            </a:extLst>
          </p:cNvPr>
          <p:cNvSpPr txBox="1"/>
          <p:nvPr/>
        </p:nvSpPr>
        <p:spPr>
          <a:xfrm>
            <a:off x="672771" y="987944"/>
            <a:ext cx="10378964" cy="28007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a:ea typeface="Calibri Light"/>
                <a:cs typeface="Calibri Light"/>
              </a:rPr>
              <a:t>Take </a:t>
            </a:r>
            <a:r>
              <a:rPr lang="en-US" sz="4400" b="1" dirty="0">
                <a:ea typeface="Calibri Light"/>
                <a:cs typeface="Calibri Light"/>
              </a:rPr>
              <a:t>3</a:t>
            </a:r>
            <a:r>
              <a:rPr lang="en-US" sz="4400" b="1">
                <a:ea typeface="Calibri Light"/>
                <a:cs typeface="Calibri Light"/>
              </a:rPr>
              <a:t> minutes and talk with the people at your corner about their why you chose that statement, then write on the post it some of the reasons why</a:t>
            </a:r>
          </a:p>
        </p:txBody>
      </p:sp>
      <p:sp>
        <p:nvSpPr>
          <p:cNvPr id="3" name="Title 1">
            <a:extLst>
              <a:ext uri="{FF2B5EF4-FFF2-40B4-BE49-F238E27FC236}">
                <a16:creationId xmlns:a16="http://schemas.microsoft.com/office/drawing/2014/main" id="{14400670-A397-E86F-1426-6C8BB04101C6}"/>
              </a:ext>
            </a:extLst>
          </p:cNvPr>
          <p:cNvSpPr txBox="1">
            <a:spLocks/>
          </p:cNvSpPr>
          <p:nvPr/>
        </p:nvSpPr>
        <p:spPr>
          <a:xfrm>
            <a:off x="260568" y="4139339"/>
            <a:ext cx="10789920" cy="731520"/>
          </a:xfrm>
          <a:prstGeom prst="rect">
            <a:avLst/>
          </a:prstGeom>
        </p:spPr>
        <p:txBody>
          <a:bodyPr vert="horz" wrap="square" lIns="91440" tIns="45720" rIns="91440" bIns="45720" rtlCol="0" anchor="t">
            <a:noAutofit/>
          </a:bodyPr>
          <a:lstStyle>
            <a:lvl1pPr algn="l" defTabSz="914400" rtl="0" eaLnBrk="1" latinLnBrk="0" hangingPunct="1">
              <a:lnSpc>
                <a:spcPct val="90000"/>
              </a:lnSpc>
              <a:spcBef>
                <a:spcPct val="0"/>
              </a:spcBef>
              <a:buNone/>
              <a:defRPr sz="4000" kern="1200">
                <a:solidFill>
                  <a:schemeClr val="tx2"/>
                </a:solidFill>
                <a:latin typeface="+mj-lt"/>
                <a:ea typeface="+mj-ea"/>
                <a:cs typeface="+mj-cs"/>
              </a:defRPr>
            </a:lvl1pPr>
          </a:lstStyle>
          <a:p>
            <a:r>
              <a:rPr lang="en-US"/>
              <a:t>Walk about:</a:t>
            </a:r>
          </a:p>
        </p:txBody>
      </p:sp>
      <p:sp>
        <p:nvSpPr>
          <p:cNvPr id="4" name="TextBox 3">
            <a:extLst>
              <a:ext uri="{FF2B5EF4-FFF2-40B4-BE49-F238E27FC236}">
                <a16:creationId xmlns:a16="http://schemas.microsoft.com/office/drawing/2014/main" id="{ADB8C7E2-4EE8-29AE-1B94-B143681BFD7A}"/>
              </a:ext>
            </a:extLst>
          </p:cNvPr>
          <p:cNvSpPr txBox="1"/>
          <p:nvPr/>
        </p:nvSpPr>
        <p:spPr>
          <a:xfrm>
            <a:off x="460898" y="4598643"/>
            <a:ext cx="10378964"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a:ea typeface="Calibri Light"/>
                <a:cs typeface="Calibri Light"/>
              </a:rPr>
              <a:t>Take 2 minutes and walk around view the other Post it's, then head back to your table</a:t>
            </a:r>
            <a:endParaRPr lang="en-US"/>
          </a:p>
        </p:txBody>
      </p:sp>
    </p:spTree>
    <p:extLst>
      <p:ext uri="{BB962C8B-B14F-4D97-AF65-F5344CB8AC3E}">
        <p14:creationId xmlns:p14="http://schemas.microsoft.com/office/powerpoint/2010/main" val="20397378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D0310-AA11-1246-8CD7-C48F29572A70}"/>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B769FB9F-88EB-DC6B-A63A-F24AB3EDC071}"/>
              </a:ext>
            </a:extLst>
          </p:cNvPr>
          <p:cNvSpPr>
            <a:spLocks noGrp="1"/>
          </p:cNvSpPr>
          <p:nvPr>
            <p:ph type="title"/>
          </p:nvPr>
        </p:nvSpPr>
        <p:spPr>
          <a:xfrm>
            <a:off x="507393" y="334316"/>
            <a:ext cx="10789920" cy="731520"/>
          </a:xfrm>
        </p:spPr>
        <p:txBody>
          <a:bodyPr/>
          <a:lstStyle/>
          <a:p>
            <a:pPr algn="ctr"/>
            <a:r>
              <a:rPr lang="en-US"/>
              <a:t>Creating a Mission for your school</a:t>
            </a:r>
          </a:p>
        </p:txBody>
      </p:sp>
      <p:sp>
        <p:nvSpPr>
          <p:cNvPr id="8" name="TextBox 7">
            <a:extLst>
              <a:ext uri="{FF2B5EF4-FFF2-40B4-BE49-F238E27FC236}">
                <a16:creationId xmlns:a16="http://schemas.microsoft.com/office/drawing/2014/main" id="{65CEFFC6-AC57-B381-1D99-1FD47E608201}"/>
              </a:ext>
            </a:extLst>
          </p:cNvPr>
          <p:cNvSpPr txBox="1"/>
          <p:nvPr/>
        </p:nvSpPr>
        <p:spPr>
          <a:xfrm>
            <a:off x="507999" y="1072656"/>
            <a:ext cx="10390870"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ea typeface="Calibri Light"/>
                <a:cs typeface="Calibri Light"/>
              </a:rPr>
              <a:t>Discussion Questions:</a:t>
            </a:r>
          </a:p>
          <a:p>
            <a:pPr marL="571500" indent="-571500">
              <a:buFont typeface="Arial"/>
              <a:buChar char="•"/>
            </a:pPr>
            <a:r>
              <a:rPr lang="en-US" sz="3200" b="1" dirty="0">
                <a:ea typeface="Calibri Light"/>
                <a:cs typeface="Calibri Light"/>
              </a:rPr>
              <a:t>What </a:t>
            </a:r>
            <a:r>
              <a:rPr lang="en-US" sz="3200" b="1">
                <a:ea typeface="Calibri Light"/>
                <a:cs typeface="Calibri Light"/>
              </a:rPr>
              <a:t>are our strengths</a:t>
            </a:r>
            <a:endParaRPr lang="en-US" sz="3200" b="1" dirty="0">
              <a:ea typeface="Calibri Light"/>
              <a:cs typeface="Calibri Light"/>
            </a:endParaRPr>
          </a:p>
          <a:p>
            <a:pPr marL="571500" indent="-571500">
              <a:buFont typeface="Arial"/>
              <a:buChar char="•"/>
            </a:pPr>
            <a:r>
              <a:rPr lang="en-US" sz="3200" b="1" dirty="0">
                <a:ea typeface="Calibri Light"/>
                <a:cs typeface="Calibri Light"/>
              </a:rPr>
              <a:t>Where can we improve</a:t>
            </a:r>
            <a:endParaRPr lang="en-US" sz="3200" b="1">
              <a:ea typeface="Calibri Light"/>
              <a:cs typeface="Calibri Light"/>
            </a:endParaRPr>
          </a:p>
        </p:txBody>
      </p:sp>
      <p:sp>
        <p:nvSpPr>
          <p:cNvPr id="3" name="Title 1">
            <a:extLst>
              <a:ext uri="{FF2B5EF4-FFF2-40B4-BE49-F238E27FC236}">
                <a16:creationId xmlns:a16="http://schemas.microsoft.com/office/drawing/2014/main" id="{A2DB5999-1A0F-036B-148E-566E6435A0CB}"/>
              </a:ext>
            </a:extLst>
          </p:cNvPr>
          <p:cNvSpPr txBox="1">
            <a:spLocks/>
          </p:cNvSpPr>
          <p:nvPr/>
        </p:nvSpPr>
        <p:spPr>
          <a:xfrm>
            <a:off x="508159" y="2694911"/>
            <a:ext cx="10789920" cy="731520"/>
          </a:xfrm>
          <a:prstGeom prst="rect">
            <a:avLst/>
          </a:prstGeom>
        </p:spPr>
        <p:txBody>
          <a:bodyPr vert="horz" wrap="square" lIns="91440" tIns="45720" rIns="91440" bIns="45720" rtlCol="0" anchor="t">
            <a:noAutofit/>
          </a:bodyPr>
          <a:lstStyle>
            <a:lvl1pPr algn="l" defTabSz="914400" rtl="0" eaLnBrk="1" latinLnBrk="0" hangingPunct="1">
              <a:lnSpc>
                <a:spcPct val="90000"/>
              </a:lnSpc>
              <a:spcBef>
                <a:spcPct val="0"/>
              </a:spcBef>
              <a:buNone/>
              <a:defRPr sz="4000" kern="1200">
                <a:solidFill>
                  <a:schemeClr val="tx2"/>
                </a:solidFill>
                <a:latin typeface="+mj-lt"/>
                <a:ea typeface="+mj-ea"/>
                <a:cs typeface="+mj-cs"/>
              </a:defRPr>
            </a:lvl1pPr>
          </a:lstStyle>
          <a:p>
            <a:r>
              <a:rPr lang="en-US"/>
              <a:t>Discussion:</a:t>
            </a:r>
          </a:p>
        </p:txBody>
      </p:sp>
      <p:sp>
        <p:nvSpPr>
          <p:cNvPr id="4" name="TextBox 3">
            <a:extLst>
              <a:ext uri="{FF2B5EF4-FFF2-40B4-BE49-F238E27FC236}">
                <a16:creationId xmlns:a16="http://schemas.microsoft.com/office/drawing/2014/main" id="{5746DA05-DFA3-691A-E054-B2AE39D99074}"/>
              </a:ext>
            </a:extLst>
          </p:cNvPr>
          <p:cNvSpPr txBox="1"/>
          <p:nvPr/>
        </p:nvSpPr>
        <p:spPr>
          <a:xfrm>
            <a:off x="713222" y="3258783"/>
            <a:ext cx="10378964"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a:ea typeface="Calibri Light"/>
                <a:cs typeface="Calibri Light"/>
              </a:rPr>
              <a:t>With your team create a Mission statement with 4 goals on how you will </a:t>
            </a:r>
            <a:r>
              <a:rPr lang="en-US" sz="4400" b="1" dirty="0">
                <a:ea typeface="Calibri Light"/>
                <a:cs typeface="Calibri Light"/>
              </a:rPr>
              <a:t>increase your current </a:t>
            </a:r>
            <a:r>
              <a:rPr lang="en-US" sz="4400" b="1">
                <a:ea typeface="Calibri Light"/>
                <a:cs typeface="Calibri Light"/>
              </a:rPr>
              <a:t>College Going Culture </a:t>
            </a:r>
            <a:r>
              <a:rPr lang="en-US" sz="4400" b="1" dirty="0">
                <a:ea typeface="Calibri Light"/>
                <a:cs typeface="Calibri Light"/>
              </a:rPr>
              <a:t>and make it stronger</a:t>
            </a:r>
            <a:endParaRPr lang="en-US" sz="4400" b="1">
              <a:ea typeface="Calibri Light"/>
              <a:cs typeface="Calibri Light"/>
            </a:endParaRPr>
          </a:p>
          <a:p>
            <a:r>
              <a:rPr lang="en-US" sz="2000" b="1">
                <a:ea typeface="Calibri Light"/>
                <a:cs typeface="Calibri Light"/>
              </a:rPr>
              <a:t>**</a:t>
            </a:r>
            <a:r>
              <a:rPr lang="en-US" sz="2000" b="1">
                <a:ea typeface="Calibri Light"/>
                <a:cs typeface="Calibri Light"/>
                <a:hlinkClick r:id="rId3"/>
              </a:rPr>
              <a:t>College-Going Culture Toolkit</a:t>
            </a:r>
            <a:endParaRPr lang="en-US" sz="2000" b="1">
              <a:ea typeface="Calibri Light"/>
              <a:cs typeface="Calibri Light"/>
            </a:endParaRPr>
          </a:p>
          <a:p>
            <a:endParaRPr lang="en-US" sz="4400" b="1">
              <a:ea typeface="Calibri Light"/>
              <a:cs typeface="Calibri Light"/>
            </a:endParaRPr>
          </a:p>
        </p:txBody>
      </p:sp>
    </p:spTree>
    <p:extLst>
      <p:ext uri="{BB962C8B-B14F-4D97-AF65-F5344CB8AC3E}">
        <p14:creationId xmlns:p14="http://schemas.microsoft.com/office/powerpoint/2010/main" val="34281818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AC1FA9-64FB-7820-DAC7-370D46D69A18}"/>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04CAD36E-183A-3D8A-2DCC-1D312B9DD19B}"/>
              </a:ext>
            </a:extLst>
          </p:cNvPr>
          <p:cNvSpPr>
            <a:spLocks noGrp="1"/>
          </p:cNvSpPr>
          <p:nvPr>
            <p:ph type="title"/>
          </p:nvPr>
        </p:nvSpPr>
        <p:spPr>
          <a:xfrm>
            <a:off x="255058" y="374736"/>
            <a:ext cx="10789920" cy="731520"/>
          </a:xfrm>
        </p:spPr>
        <p:txBody>
          <a:bodyPr/>
          <a:lstStyle/>
          <a:p>
            <a:r>
              <a:rPr lang="en-US" dirty="0"/>
              <a:t>Think about:</a:t>
            </a:r>
          </a:p>
        </p:txBody>
      </p:sp>
      <p:sp>
        <p:nvSpPr>
          <p:cNvPr id="6" name="TextBox 5">
            <a:extLst>
              <a:ext uri="{FF2B5EF4-FFF2-40B4-BE49-F238E27FC236}">
                <a16:creationId xmlns:a16="http://schemas.microsoft.com/office/drawing/2014/main" id="{191F9353-3530-31FA-7B43-4DD895573EC6}"/>
              </a:ext>
            </a:extLst>
          </p:cNvPr>
          <p:cNvSpPr txBox="1"/>
          <p:nvPr/>
        </p:nvSpPr>
        <p:spPr>
          <a:xfrm>
            <a:off x="541727" y="973620"/>
            <a:ext cx="10790618" cy="5509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dirty="0">
                <a:solidFill>
                  <a:srgbClr val="565656"/>
                </a:solidFill>
                <a:latin typeface="Libre Franklin"/>
                <a:ea typeface="Calibri Light"/>
                <a:cs typeface="Calibri Light"/>
              </a:rPr>
              <a:t>Oregon Goes To College</a:t>
            </a:r>
            <a:endParaRPr lang="en-US" dirty="0"/>
          </a:p>
          <a:p>
            <a:r>
              <a:rPr lang="en-US" sz="3200" b="1" dirty="0">
                <a:solidFill>
                  <a:srgbClr val="565656"/>
                </a:solidFill>
                <a:latin typeface="Libre Franklin"/>
                <a:ea typeface="Calibri Light"/>
                <a:cs typeface="Calibri Light"/>
              </a:rPr>
              <a:t>College going Culture </a:t>
            </a:r>
            <a:r>
              <a:rPr lang="en-US" sz="3200" b="1" dirty="0" err="1">
                <a:solidFill>
                  <a:srgbClr val="565656"/>
                </a:solidFill>
                <a:latin typeface="Libre Franklin"/>
                <a:ea typeface="Calibri Light"/>
                <a:cs typeface="Calibri Light"/>
              </a:rPr>
              <a:t>Toollkit</a:t>
            </a:r>
            <a:endParaRPr lang="en-US" sz="3200" b="1">
              <a:solidFill>
                <a:srgbClr val="565656"/>
              </a:solidFill>
              <a:latin typeface="Libre Franklin"/>
              <a:ea typeface="Calibri Light"/>
              <a:cs typeface="Calibri Light"/>
            </a:endParaRPr>
          </a:p>
          <a:p>
            <a:pPr marL="742950" lvl="1" indent="-285750">
              <a:buFont typeface="Courier New"/>
              <a:buChar char="o"/>
            </a:pPr>
            <a:r>
              <a:rPr lang="en-US" sz="3200" dirty="0">
                <a:solidFill>
                  <a:srgbClr val="0070C0"/>
                </a:solidFill>
                <a:latin typeface="Libre Franklin"/>
                <a:ea typeface="Calibri Light"/>
                <a:cs typeface="Calibri Light"/>
                <a:hlinkClick r:id="rId3">
                  <a:extLst>
                    <a:ext uri="{A12FA001-AC4F-418D-AE19-62706E023703}">
                      <ahyp:hlinkClr xmlns:ahyp="http://schemas.microsoft.com/office/drawing/2018/hyperlinkcolor" val="tx"/>
                    </a:ext>
                  </a:extLst>
                </a:hlinkClick>
              </a:rPr>
              <a:t>Why a college-going culture matters</a:t>
            </a:r>
            <a:endParaRPr lang="en-US" sz="3200">
              <a:solidFill>
                <a:srgbClr val="0070C0"/>
              </a:solidFill>
              <a:ea typeface="Calibri Light"/>
              <a:cs typeface="Calibri Light"/>
            </a:endParaRPr>
          </a:p>
          <a:p>
            <a:pPr marL="742950" lvl="1" indent="-285750">
              <a:buFont typeface="Courier New"/>
              <a:buChar char="o"/>
            </a:pPr>
            <a:r>
              <a:rPr lang="en-US" sz="3200" dirty="0">
                <a:solidFill>
                  <a:srgbClr val="0070C0"/>
                </a:solidFill>
                <a:latin typeface="Libre Franklin"/>
                <a:ea typeface="Calibri Light"/>
                <a:cs typeface="Calibri Light"/>
                <a:hlinkClick r:id="rId4">
                  <a:extLst>
                    <a:ext uri="{A12FA001-AC4F-418D-AE19-62706E023703}">
                      <ahyp:hlinkClr xmlns:ahyp="http://schemas.microsoft.com/office/drawing/2018/hyperlinkcolor" val="tx"/>
                    </a:ext>
                  </a:extLst>
                </a:hlinkClick>
              </a:rPr>
              <a:t>What is a college-going culture?</a:t>
            </a:r>
            <a:endParaRPr lang="en-US" sz="3200">
              <a:solidFill>
                <a:srgbClr val="0070C0"/>
              </a:solidFill>
              <a:ea typeface="Calibri Light"/>
              <a:cs typeface="Calibri Light"/>
              <a:hlinkClick r:id="rId4">
                <a:extLst>
                  <a:ext uri="{A12FA001-AC4F-418D-AE19-62706E023703}">
                    <ahyp:hlinkClr xmlns:ahyp="http://schemas.microsoft.com/office/drawing/2018/hyperlinkcolor" val="tx"/>
                  </a:ext>
                </a:extLst>
              </a:hlinkClick>
            </a:endParaRPr>
          </a:p>
          <a:p>
            <a:pPr marL="742950" lvl="1" indent="-285750">
              <a:buFont typeface="Courier New"/>
              <a:buChar char="o"/>
            </a:pPr>
            <a:r>
              <a:rPr lang="en-US" sz="3200" dirty="0">
                <a:solidFill>
                  <a:srgbClr val="0070C0"/>
                </a:solidFill>
                <a:latin typeface="Libre Franklin"/>
                <a:ea typeface="Calibri Light"/>
                <a:cs typeface="Calibri Light"/>
                <a:hlinkClick r:id="rId5">
                  <a:extLst>
                    <a:ext uri="{A12FA001-AC4F-418D-AE19-62706E023703}">
                      <ahyp:hlinkClr xmlns:ahyp="http://schemas.microsoft.com/office/drawing/2018/hyperlinkcolor" val="tx"/>
                    </a:ext>
                  </a:extLst>
                </a:hlinkClick>
              </a:rPr>
              <a:t>Assessing your school's culture</a:t>
            </a:r>
            <a:endParaRPr lang="en-US" sz="3200">
              <a:solidFill>
                <a:srgbClr val="0070C0"/>
              </a:solidFill>
              <a:ea typeface="Calibri Light"/>
              <a:cs typeface="Calibri Light"/>
            </a:endParaRPr>
          </a:p>
          <a:p>
            <a:pPr marL="742950" lvl="1" indent="-285750">
              <a:buFont typeface="Courier New"/>
              <a:buChar char="o"/>
            </a:pPr>
            <a:r>
              <a:rPr lang="en-US" sz="3200" dirty="0">
                <a:solidFill>
                  <a:srgbClr val="0070C0"/>
                </a:solidFill>
                <a:latin typeface="Libre Franklin"/>
                <a:ea typeface="Calibri Light"/>
                <a:cs typeface="Calibri Light"/>
                <a:hlinkClick r:id="rId6">
                  <a:extLst>
                    <a:ext uri="{A12FA001-AC4F-418D-AE19-62706E023703}">
                      <ahyp:hlinkClr xmlns:ahyp="http://schemas.microsoft.com/office/drawing/2018/hyperlinkcolor" val="tx"/>
                    </a:ext>
                  </a:extLst>
                </a:hlinkClick>
              </a:rPr>
              <a:t>What you believe</a:t>
            </a:r>
            <a:endParaRPr lang="en-US" sz="3200">
              <a:solidFill>
                <a:srgbClr val="0070C0"/>
              </a:solidFill>
              <a:ea typeface="Calibri Light"/>
              <a:cs typeface="Calibri Light"/>
            </a:endParaRPr>
          </a:p>
          <a:p>
            <a:pPr marL="742950" lvl="1" indent="-285750">
              <a:buFont typeface="Courier New"/>
              <a:buChar char="o"/>
            </a:pPr>
            <a:r>
              <a:rPr lang="en-US" sz="3200" dirty="0">
                <a:solidFill>
                  <a:srgbClr val="0070C0"/>
                </a:solidFill>
                <a:latin typeface="Libre Franklin"/>
                <a:ea typeface="Calibri Light"/>
                <a:cs typeface="Calibri Light"/>
                <a:hlinkClick r:id="rId7">
                  <a:extLst>
                    <a:ext uri="{A12FA001-AC4F-418D-AE19-62706E023703}">
                      <ahyp:hlinkClr xmlns:ahyp="http://schemas.microsoft.com/office/drawing/2018/hyperlinkcolor" val="tx"/>
                    </a:ext>
                  </a:extLst>
                </a:hlinkClick>
              </a:rPr>
              <a:t>What you say</a:t>
            </a:r>
            <a:endParaRPr lang="en-US" sz="3200">
              <a:solidFill>
                <a:srgbClr val="0070C0"/>
              </a:solidFill>
              <a:ea typeface="Calibri Light"/>
              <a:cs typeface="Calibri Light"/>
              <a:hlinkClick r:id="rId7">
                <a:extLst>
                  <a:ext uri="{A12FA001-AC4F-418D-AE19-62706E023703}">
                    <ahyp:hlinkClr xmlns:ahyp="http://schemas.microsoft.com/office/drawing/2018/hyperlinkcolor" val="tx"/>
                  </a:ext>
                </a:extLst>
              </a:hlinkClick>
            </a:endParaRPr>
          </a:p>
          <a:p>
            <a:pPr marL="742950" lvl="1" indent="-285750">
              <a:buFont typeface="Courier New"/>
              <a:buChar char="o"/>
            </a:pPr>
            <a:r>
              <a:rPr lang="en-US" sz="3200" dirty="0">
                <a:solidFill>
                  <a:srgbClr val="0070C0"/>
                </a:solidFill>
                <a:latin typeface="Libre Franklin"/>
                <a:ea typeface="Calibri Light"/>
                <a:cs typeface="Calibri Light"/>
                <a:hlinkClick r:id="rId8">
                  <a:extLst>
                    <a:ext uri="{A12FA001-AC4F-418D-AE19-62706E023703}">
                      <ahyp:hlinkClr xmlns:ahyp="http://schemas.microsoft.com/office/drawing/2018/hyperlinkcolor" val="tx"/>
                    </a:ext>
                  </a:extLst>
                </a:hlinkClick>
              </a:rPr>
              <a:t>What you see</a:t>
            </a:r>
            <a:endParaRPr lang="en-US" sz="3200">
              <a:solidFill>
                <a:srgbClr val="0070C0"/>
              </a:solidFill>
              <a:ea typeface="Calibri Light"/>
              <a:cs typeface="Calibri Light"/>
              <a:hlinkClick r:id="rId8">
                <a:extLst>
                  <a:ext uri="{A12FA001-AC4F-418D-AE19-62706E023703}">
                    <ahyp:hlinkClr xmlns:ahyp="http://schemas.microsoft.com/office/drawing/2018/hyperlinkcolor" val="tx"/>
                  </a:ext>
                </a:extLst>
              </a:hlinkClick>
            </a:endParaRPr>
          </a:p>
          <a:p>
            <a:pPr marL="742950" lvl="1" indent="-285750">
              <a:buFont typeface="Courier New"/>
              <a:buChar char="o"/>
            </a:pPr>
            <a:r>
              <a:rPr lang="en-US" sz="3200" dirty="0">
                <a:solidFill>
                  <a:srgbClr val="0070C0"/>
                </a:solidFill>
                <a:latin typeface="Libre Franklin"/>
                <a:ea typeface="Calibri Light"/>
                <a:cs typeface="Calibri Light"/>
                <a:hlinkClick r:id="rId9">
                  <a:extLst>
                    <a:ext uri="{A12FA001-AC4F-418D-AE19-62706E023703}">
                      <ahyp:hlinkClr xmlns:ahyp="http://schemas.microsoft.com/office/drawing/2018/hyperlinkcolor" val="tx"/>
                    </a:ext>
                  </a:extLst>
                </a:hlinkClick>
              </a:rPr>
              <a:t>What you do</a:t>
            </a:r>
            <a:endParaRPr lang="en-US" sz="3200">
              <a:solidFill>
                <a:srgbClr val="0070C0"/>
              </a:solidFill>
              <a:ea typeface="Calibri Light"/>
              <a:cs typeface="Calibri Light"/>
              <a:hlinkClick r:id="rId9">
                <a:extLst>
                  <a:ext uri="{A12FA001-AC4F-418D-AE19-62706E023703}">
                    <ahyp:hlinkClr xmlns:ahyp="http://schemas.microsoft.com/office/drawing/2018/hyperlinkcolor" val="tx"/>
                  </a:ext>
                </a:extLst>
              </a:hlinkClick>
            </a:endParaRPr>
          </a:p>
          <a:p>
            <a:endParaRPr lang="en-US" sz="3200" b="1" dirty="0">
              <a:ea typeface="Calibri Light"/>
              <a:cs typeface="Calibri Light"/>
            </a:endParaRPr>
          </a:p>
          <a:p>
            <a:pPr marL="571500" indent="-571500">
              <a:buFont typeface="Arial"/>
              <a:buChar char="•"/>
            </a:pPr>
            <a:endParaRPr lang="en-US" sz="3200" b="1">
              <a:ea typeface="Calibri Light"/>
              <a:cs typeface="Calibri Light"/>
            </a:endParaRPr>
          </a:p>
        </p:txBody>
      </p:sp>
    </p:spTree>
    <p:extLst>
      <p:ext uri="{BB962C8B-B14F-4D97-AF65-F5344CB8AC3E}">
        <p14:creationId xmlns:p14="http://schemas.microsoft.com/office/powerpoint/2010/main" val="11186188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7EB73-C293-FD9F-66E9-8DB7CE6707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F7C143-B165-5FDE-6D24-C50F5C1BFFDD}"/>
              </a:ext>
            </a:extLst>
          </p:cNvPr>
          <p:cNvSpPr>
            <a:spLocks noGrp="1"/>
          </p:cNvSpPr>
          <p:nvPr>
            <p:ph type="title"/>
          </p:nvPr>
        </p:nvSpPr>
        <p:spPr>
          <a:xfrm>
            <a:off x="701040" y="693419"/>
            <a:ext cx="10789920" cy="731520"/>
          </a:xfrm>
        </p:spPr>
        <p:txBody>
          <a:bodyPr anchor="t">
            <a:normAutofit/>
          </a:bodyPr>
          <a:lstStyle/>
          <a:p>
            <a:r>
              <a:rPr lang="en-US"/>
              <a:t>Questions?</a:t>
            </a:r>
          </a:p>
        </p:txBody>
      </p:sp>
      <p:pic>
        <p:nvPicPr>
          <p:cNvPr id="4" name="Picture 3">
            <a:extLst>
              <a:ext uri="{FF2B5EF4-FFF2-40B4-BE49-F238E27FC236}">
                <a16:creationId xmlns:a16="http://schemas.microsoft.com/office/drawing/2014/main" id="{E2AC6743-2FA7-29AE-805A-3B91DE89C5DD}"/>
              </a:ext>
              <a:ext uri="{C183D7F6-B498-43B3-948B-1728B52AA6E4}">
                <adec:decorative xmlns:adec="http://schemas.microsoft.com/office/drawing/2017/decorative" val="1"/>
              </a:ext>
            </a:extLst>
          </p:cNvPr>
          <p:cNvPicPr>
            <a:picLocks noChangeAspect="1"/>
          </p:cNvPicPr>
          <p:nvPr/>
        </p:nvPicPr>
        <p:blipFill>
          <a:blip r:embed="rId3"/>
          <a:srcRect t="4572" r="-3" b="26070"/>
          <a:stretch>
            <a:fillRect/>
          </a:stretch>
        </p:blipFill>
        <p:spPr>
          <a:xfrm>
            <a:off x="701040" y="1600200"/>
            <a:ext cx="5168132" cy="4480561"/>
          </a:xfrm>
          <a:prstGeom prst="rect">
            <a:avLst/>
          </a:prstGeom>
          <a:noFill/>
        </p:spPr>
      </p:pic>
      <p:pic>
        <p:nvPicPr>
          <p:cNvPr id="3" name="Picture 2">
            <a:extLst>
              <a:ext uri="{FF2B5EF4-FFF2-40B4-BE49-F238E27FC236}">
                <a16:creationId xmlns:a16="http://schemas.microsoft.com/office/drawing/2014/main" id="{3258E360-5C33-1063-9138-B74ED1AED448}"/>
              </a:ext>
              <a:ext uri="{C183D7F6-B498-43B3-948B-1728B52AA6E4}">
                <adec:decorative xmlns:adec="http://schemas.microsoft.com/office/drawing/2017/decorative" val="1"/>
              </a:ext>
            </a:extLst>
          </p:cNvPr>
          <p:cNvPicPr>
            <a:picLocks noChangeAspect="1"/>
          </p:cNvPicPr>
          <p:nvPr/>
        </p:nvPicPr>
        <p:blipFill>
          <a:blip r:embed="rId4"/>
          <a:srcRect t="17498" r="-2" b="13097"/>
          <a:stretch>
            <a:fillRect/>
          </a:stretch>
        </p:blipFill>
        <p:spPr>
          <a:xfrm>
            <a:off x="6326373" y="1600200"/>
            <a:ext cx="5164588" cy="4480560"/>
          </a:xfrm>
          <a:prstGeom prst="rect">
            <a:avLst/>
          </a:prstGeom>
          <a:noFill/>
        </p:spPr>
      </p:pic>
    </p:spTree>
    <p:extLst>
      <p:ext uri="{BB962C8B-B14F-4D97-AF65-F5344CB8AC3E}">
        <p14:creationId xmlns:p14="http://schemas.microsoft.com/office/powerpoint/2010/main" val="11036973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BD8ED4F-E7E8-CCEF-9B91-F77413BCF739}"/>
              </a:ext>
            </a:extLst>
          </p:cNvPr>
          <p:cNvSpPr>
            <a:spLocks noGrp="1"/>
          </p:cNvSpPr>
          <p:nvPr>
            <p:ph type="title"/>
          </p:nvPr>
        </p:nvSpPr>
        <p:spPr/>
        <p:txBody>
          <a:bodyPr/>
          <a:lstStyle/>
          <a:p>
            <a:r>
              <a:rPr lang="en-US" b="1" dirty="0"/>
              <a:t>Sustainability</a:t>
            </a:r>
          </a:p>
        </p:txBody>
      </p:sp>
      <p:sp>
        <p:nvSpPr>
          <p:cNvPr id="6" name="Subtitle 5">
            <a:extLst>
              <a:ext uri="{FF2B5EF4-FFF2-40B4-BE49-F238E27FC236}">
                <a16:creationId xmlns:a16="http://schemas.microsoft.com/office/drawing/2014/main" id="{68937CE1-79D6-2EF8-6DC1-0C4BF6B8B389}"/>
              </a:ext>
            </a:extLst>
          </p:cNvPr>
          <p:cNvSpPr>
            <a:spLocks noGrp="1"/>
          </p:cNvSpPr>
          <p:nvPr>
            <p:ph type="subTitle" idx="1"/>
          </p:nvPr>
        </p:nvSpPr>
        <p:spPr/>
        <p:txBody>
          <a:bodyPr/>
          <a:lstStyle/>
          <a:p>
            <a:r>
              <a:rPr lang="en-US" dirty="0"/>
              <a:t>Year 5 and Beyond </a:t>
            </a:r>
          </a:p>
        </p:txBody>
      </p:sp>
    </p:spTree>
    <p:extLst>
      <p:ext uri="{BB962C8B-B14F-4D97-AF65-F5344CB8AC3E}">
        <p14:creationId xmlns:p14="http://schemas.microsoft.com/office/powerpoint/2010/main" val="26133651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A3AEA-E64A-34B3-3DEF-150DE9BE0D31}"/>
              </a:ext>
            </a:extLst>
          </p:cNvPr>
          <p:cNvSpPr>
            <a:spLocks noGrp="1"/>
          </p:cNvSpPr>
          <p:nvPr>
            <p:ph type="title"/>
          </p:nvPr>
        </p:nvSpPr>
        <p:spPr/>
        <p:txBody>
          <a:bodyPr/>
          <a:lstStyle/>
          <a:p>
            <a:r>
              <a:rPr lang="en-US" dirty="0"/>
              <a:t>Objectives	</a:t>
            </a:r>
          </a:p>
        </p:txBody>
      </p:sp>
      <p:sp>
        <p:nvSpPr>
          <p:cNvPr id="7" name="Content Placeholder 6">
            <a:extLst>
              <a:ext uri="{FF2B5EF4-FFF2-40B4-BE49-F238E27FC236}">
                <a16:creationId xmlns:a16="http://schemas.microsoft.com/office/drawing/2014/main" id="{EB72BB67-D4AA-F226-F9C1-00AC3EF8948E}"/>
              </a:ext>
            </a:extLst>
          </p:cNvPr>
          <p:cNvSpPr>
            <a:spLocks noGrp="1"/>
          </p:cNvSpPr>
          <p:nvPr>
            <p:ph idx="1"/>
          </p:nvPr>
        </p:nvSpPr>
        <p:spPr/>
        <p:txBody>
          <a:bodyPr/>
          <a:lstStyle/>
          <a:p>
            <a:pPr marL="571500" indent="-571500">
              <a:buFont typeface="Wingdings" panose="05000000000000000000" pitchFamily="2" charset="2"/>
              <a:buChar char="q"/>
            </a:pPr>
            <a:r>
              <a:rPr lang="en-US" dirty="0"/>
              <a:t>Identify highest-impact GEAR UP Activities</a:t>
            </a:r>
          </a:p>
          <a:p>
            <a:pPr marL="571500" indent="-571500">
              <a:buFont typeface="Wingdings" panose="05000000000000000000" pitchFamily="2" charset="2"/>
              <a:buChar char="q"/>
            </a:pPr>
            <a:r>
              <a:rPr lang="en-US" dirty="0"/>
              <a:t>Review research and outcome data</a:t>
            </a:r>
          </a:p>
          <a:p>
            <a:pPr marL="571500" indent="-571500">
              <a:buFont typeface="Wingdings" panose="05000000000000000000" pitchFamily="2" charset="2"/>
              <a:buChar char="q"/>
            </a:pPr>
            <a:r>
              <a:rPr lang="en-US" dirty="0"/>
              <a:t>Assess current partnerships</a:t>
            </a:r>
          </a:p>
          <a:p>
            <a:pPr marL="571500" indent="-571500">
              <a:buFont typeface="Wingdings" panose="05000000000000000000" pitchFamily="2" charset="2"/>
              <a:buChar char="q"/>
            </a:pPr>
            <a:r>
              <a:rPr lang="en-US" dirty="0"/>
              <a:t>Explore future partnerships/funding opportunities</a:t>
            </a:r>
          </a:p>
          <a:p>
            <a:pPr marL="571500" indent="-571500">
              <a:buFont typeface="Wingdings" panose="05000000000000000000" pitchFamily="2" charset="2"/>
              <a:buChar char="q"/>
            </a:pPr>
            <a:r>
              <a:rPr lang="en-US" dirty="0"/>
              <a:t>Build sustainability plan </a:t>
            </a:r>
          </a:p>
          <a:p>
            <a:pPr marL="800100" lvl="1" indent="-571500">
              <a:buFont typeface="Wingdings" panose="05000000000000000000" pitchFamily="2" charset="2"/>
              <a:buChar char="q"/>
            </a:pPr>
            <a:r>
              <a:rPr lang="en-US" dirty="0"/>
              <a:t>1 Activity</a:t>
            </a:r>
          </a:p>
          <a:p>
            <a:pPr marL="800100" lvl="1" indent="-571500">
              <a:buFont typeface="Wingdings" panose="05000000000000000000" pitchFamily="2" charset="2"/>
              <a:buChar char="q"/>
            </a:pPr>
            <a:r>
              <a:rPr lang="en-US" dirty="0"/>
              <a:t>1 Innovation</a:t>
            </a:r>
          </a:p>
        </p:txBody>
      </p:sp>
    </p:spTree>
    <p:extLst>
      <p:ext uri="{BB962C8B-B14F-4D97-AF65-F5344CB8AC3E}">
        <p14:creationId xmlns:p14="http://schemas.microsoft.com/office/powerpoint/2010/main" val="27385508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Oregon GEAR UP theory of change- 3 As (Aspirations, Academics, and Awareness), creating systemic and sustainable change.">
            <a:extLst>
              <a:ext uri="{FF2B5EF4-FFF2-40B4-BE49-F238E27FC236}">
                <a16:creationId xmlns:a16="http://schemas.microsoft.com/office/drawing/2014/main" id="{C9AE2E7F-C3BC-C794-F875-582FD6CF3455}"/>
              </a:ext>
            </a:extLst>
          </p:cNvPr>
          <p:cNvPicPr>
            <a:picLocks noChangeAspect="1"/>
          </p:cNvPicPr>
          <p:nvPr/>
        </p:nvPicPr>
        <p:blipFill>
          <a:blip r:embed="rId3"/>
          <a:stretch>
            <a:fillRect/>
          </a:stretch>
        </p:blipFill>
        <p:spPr>
          <a:xfrm>
            <a:off x="2667000" y="0"/>
            <a:ext cx="6858000" cy="6858000"/>
          </a:xfrm>
          <a:prstGeom prst="rect">
            <a:avLst/>
          </a:prstGeom>
        </p:spPr>
      </p:pic>
    </p:spTree>
    <p:extLst>
      <p:ext uri="{BB962C8B-B14F-4D97-AF65-F5344CB8AC3E}">
        <p14:creationId xmlns:p14="http://schemas.microsoft.com/office/powerpoint/2010/main" val="29915415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C41307B-709F-EFD6-29C2-DF8AC97B9AB7}"/>
              </a:ext>
            </a:extLst>
          </p:cNvPr>
          <p:cNvSpPr>
            <a:spLocks noGrp="1"/>
          </p:cNvSpPr>
          <p:nvPr>
            <p:ph type="body" sz="quarter" idx="13"/>
          </p:nvPr>
        </p:nvSpPr>
        <p:spPr/>
        <p:txBody>
          <a:bodyPr/>
          <a:lstStyle/>
          <a:p>
            <a:r>
              <a:rPr lang="en-US" dirty="0"/>
              <a:t>Discussion Questions</a:t>
            </a:r>
          </a:p>
        </p:txBody>
      </p:sp>
      <p:sp>
        <p:nvSpPr>
          <p:cNvPr id="3" name="Title 2">
            <a:extLst>
              <a:ext uri="{FF2B5EF4-FFF2-40B4-BE49-F238E27FC236}">
                <a16:creationId xmlns:a16="http://schemas.microsoft.com/office/drawing/2014/main" id="{B7034F7F-970D-7342-6043-8AF322A0DDC9}"/>
              </a:ext>
            </a:extLst>
          </p:cNvPr>
          <p:cNvSpPr>
            <a:spLocks noGrp="1"/>
          </p:cNvSpPr>
          <p:nvPr>
            <p:ph type="title"/>
          </p:nvPr>
        </p:nvSpPr>
        <p:spPr>
          <a:xfrm>
            <a:off x="700405" y="1729173"/>
            <a:ext cx="10789920" cy="2220693"/>
          </a:xfrm>
        </p:spPr>
        <p:txBody>
          <a:bodyPr>
            <a:normAutofit fontScale="90000"/>
          </a:bodyPr>
          <a:lstStyle/>
          <a:p>
            <a:pPr marL="742950" indent="-742950">
              <a:buFont typeface="+mj-lt"/>
              <a:buAutoNum type="arabicParenR"/>
            </a:pPr>
            <a:r>
              <a:rPr lang="en-US" sz="3100" dirty="0"/>
              <a:t>Looking across Years 1-5, which activities do you believe most directly built or strengthened a college-going culture at your school? What did you use as your measure of success (i.e. attendance, staff buy-in, student/family feedback, other data you've seen)?</a:t>
            </a:r>
            <a:br>
              <a:rPr lang="en-US" dirty="0"/>
            </a:br>
            <a:br>
              <a:rPr lang="en-US" dirty="0"/>
            </a:br>
            <a:br>
              <a:rPr lang="en-US" dirty="0"/>
            </a:br>
            <a:br>
              <a:rPr lang="en-US" dirty="0"/>
            </a:br>
            <a:br>
              <a:rPr lang="en-US" dirty="0"/>
            </a:br>
            <a:endParaRPr lang="en-US" dirty="0"/>
          </a:p>
        </p:txBody>
      </p:sp>
      <p:sp>
        <p:nvSpPr>
          <p:cNvPr id="4" name="Title 2">
            <a:extLst>
              <a:ext uri="{FF2B5EF4-FFF2-40B4-BE49-F238E27FC236}">
                <a16:creationId xmlns:a16="http://schemas.microsoft.com/office/drawing/2014/main" id="{2074ED33-3A57-4F39-C117-02705742228D}"/>
              </a:ext>
            </a:extLst>
          </p:cNvPr>
          <p:cNvSpPr txBox="1">
            <a:spLocks/>
          </p:cNvSpPr>
          <p:nvPr/>
        </p:nvSpPr>
        <p:spPr>
          <a:xfrm>
            <a:off x="700405" y="3429000"/>
            <a:ext cx="10789920" cy="1143890"/>
          </a:xfrm>
          <a:prstGeom prst="rect">
            <a:avLst/>
          </a:prstGeom>
        </p:spPr>
        <p:txBody>
          <a:bodyPr vert="horz" lIns="91440" tIns="45720" rIns="91440" bIns="45720" rtlCol="0" anchor="t">
            <a:noAutofit/>
          </a:bodyPr>
          <a:lstStyle>
            <a:lvl1pPr marL="346075" indent="-346075" algn="l" defTabSz="914400" rtl="0" eaLnBrk="1" latinLnBrk="0" hangingPunct="1">
              <a:lnSpc>
                <a:spcPct val="85000"/>
              </a:lnSpc>
              <a:spcBef>
                <a:spcPct val="0"/>
              </a:spcBef>
              <a:buClr>
                <a:schemeClr val="tx2"/>
              </a:buClr>
              <a:buSzPct val="80000"/>
              <a:buFont typeface="Wingdings" panose="05000000000000000000" pitchFamily="2" charset="2"/>
              <a:buChar char="§"/>
              <a:defRPr sz="3600" b="0" kern="1200" cap="none" baseline="0">
                <a:solidFill>
                  <a:schemeClr val="tx1"/>
                </a:solidFill>
                <a:latin typeface="+mn-lt"/>
                <a:ea typeface="+mj-ea"/>
                <a:cs typeface="+mj-cs"/>
              </a:defRPr>
            </a:lvl1pPr>
          </a:lstStyle>
          <a:p>
            <a:pPr marL="742950" indent="-742950">
              <a:buFont typeface="+mj-lt"/>
              <a:buAutoNum type="arabicParenR" startAt="2"/>
            </a:pPr>
            <a:r>
              <a:rPr lang="en-US" sz="2800" dirty="0"/>
              <a:t>As you review your list, are there any activities that feel more like checking a box than impacting a culture-shift? What was missing?</a:t>
            </a:r>
          </a:p>
        </p:txBody>
      </p:sp>
      <p:sp>
        <p:nvSpPr>
          <p:cNvPr id="6" name="TextBox 5">
            <a:extLst>
              <a:ext uri="{FF2B5EF4-FFF2-40B4-BE49-F238E27FC236}">
                <a16:creationId xmlns:a16="http://schemas.microsoft.com/office/drawing/2014/main" id="{DFE5BE46-33B3-1D2F-459B-71C2CC3D57BC}"/>
              </a:ext>
            </a:extLst>
          </p:cNvPr>
          <p:cNvSpPr txBox="1"/>
          <p:nvPr/>
        </p:nvSpPr>
        <p:spPr>
          <a:xfrm>
            <a:off x="700405" y="4365957"/>
            <a:ext cx="10574147" cy="1384995"/>
          </a:xfrm>
          <a:prstGeom prst="rect">
            <a:avLst/>
          </a:prstGeom>
          <a:noFill/>
        </p:spPr>
        <p:txBody>
          <a:bodyPr wrap="square">
            <a:spAutoFit/>
          </a:bodyPr>
          <a:lstStyle/>
          <a:p>
            <a:pPr marL="742950" indent="-742950">
              <a:buClr>
                <a:schemeClr val="accent1"/>
              </a:buClr>
              <a:buFont typeface="+mj-lt"/>
              <a:buAutoNum type="arabicParenR" startAt="3"/>
            </a:pPr>
            <a:r>
              <a:rPr lang="en-US" sz="2800" dirty="0"/>
              <a:t>Are there patterns across your five years and/or is your impact concentrated in one or two of the 3 A's (heavy on Awareness, light on Aspirations)?</a:t>
            </a:r>
          </a:p>
        </p:txBody>
      </p:sp>
      <p:pic>
        <p:nvPicPr>
          <p:cNvPr id="7" name="Online Media 6" title="20 Minute Color Timer without Music">
            <a:hlinkClick r:id="" action="ppaction://media"/>
            <a:extLst>
              <a:ext uri="{FF2B5EF4-FFF2-40B4-BE49-F238E27FC236}">
                <a16:creationId xmlns:a16="http://schemas.microsoft.com/office/drawing/2014/main" id="{E5324C53-2F0B-DDDA-3C48-DC0DCE889C3F}"/>
              </a:ext>
            </a:extLst>
          </p:cNvPr>
          <p:cNvPicPr>
            <a:picLocks noRot="1" noChangeAspect="1"/>
          </p:cNvPicPr>
          <p:nvPr>
            <a:videoFile r:link="rId1"/>
          </p:nvPr>
        </p:nvPicPr>
        <p:blipFill>
          <a:blip r:embed="rId4"/>
          <a:stretch>
            <a:fillRect/>
          </a:stretch>
        </p:blipFill>
        <p:spPr>
          <a:xfrm>
            <a:off x="10492096" y="0"/>
            <a:ext cx="1699904" cy="960446"/>
          </a:xfrm>
          <a:prstGeom prst="rect">
            <a:avLst/>
          </a:prstGeom>
        </p:spPr>
      </p:pic>
    </p:spTree>
    <p:extLst>
      <p:ext uri="{BB962C8B-B14F-4D97-AF65-F5344CB8AC3E}">
        <p14:creationId xmlns:p14="http://schemas.microsoft.com/office/powerpoint/2010/main" val="335539190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80000">
                <p:cTn id="7" fill="hold" display="0">
                  <p:stCondLst>
                    <p:cond delay="indefinite"/>
                  </p:stCondLst>
                </p:cTn>
                <p:tgtEl>
                  <p:spTgt spid="7"/>
                </p:tgtEl>
              </p:cMediaNode>
            </p:vide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58DCC-2797-301F-EB00-6CD003153399}"/>
              </a:ext>
            </a:extLst>
          </p:cNvPr>
          <p:cNvSpPr>
            <a:spLocks noGrp="1"/>
          </p:cNvSpPr>
          <p:nvPr>
            <p:ph type="title"/>
          </p:nvPr>
        </p:nvSpPr>
        <p:spPr>
          <a:xfrm>
            <a:off x="581712" y="923927"/>
            <a:ext cx="5164588" cy="731520"/>
          </a:xfrm>
        </p:spPr>
        <p:txBody>
          <a:bodyPr/>
          <a:lstStyle/>
          <a:p>
            <a:pPr algn="ctr"/>
            <a:r>
              <a:rPr lang="en-US" sz="41300" dirty="0"/>
              <a:t>5</a:t>
            </a:r>
          </a:p>
        </p:txBody>
      </p:sp>
      <p:sp>
        <p:nvSpPr>
          <p:cNvPr id="6" name="Text Placeholder 5">
            <a:extLst>
              <a:ext uri="{FF2B5EF4-FFF2-40B4-BE49-F238E27FC236}">
                <a16:creationId xmlns:a16="http://schemas.microsoft.com/office/drawing/2014/main" id="{68E687C4-5C55-2D9D-9511-FAE99E84B1C3}"/>
              </a:ext>
            </a:extLst>
          </p:cNvPr>
          <p:cNvSpPr>
            <a:spLocks noGrp="1"/>
          </p:cNvSpPr>
          <p:nvPr>
            <p:ph type="body" sz="quarter" idx="15"/>
          </p:nvPr>
        </p:nvSpPr>
        <p:spPr/>
        <p:txBody>
          <a:bodyPr/>
          <a:lstStyle/>
          <a:p>
            <a:pPr algn="ctr"/>
            <a:r>
              <a:rPr lang="en-US" sz="4400" dirty="0"/>
              <a:t>Impact Statement</a:t>
            </a:r>
          </a:p>
        </p:txBody>
      </p:sp>
      <p:sp>
        <p:nvSpPr>
          <p:cNvPr id="5" name="Content Placeholder 4">
            <a:extLst>
              <a:ext uri="{FF2B5EF4-FFF2-40B4-BE49-F238E27FC236}">
                <a16:creationId xmlns:a16="http://schemas.microsoft.com/office/drawing/2014/main" id="{3B718CD0-4BC5-F70A-EBAA-D196CF523078}"/>
              </a:ext>
            </a:extLst>
          </p:cNvPr>
          <p:cNvSpPr>
            <a:spLocks noGrp="1"/>
          </p:cNvSpPr>
          <p:nvPr>
            <p:ph sz="half" idx="14"/>
          </p:nvPr>
        </p:nvSpPr>
        <p:spPr>
          <a:xfrm>
            <a:off x="6558988" y="1663523"/>
            <a:ext cx="5779624" cy="4501058"/>
          </a:xfrm>
        </p:spPr>
        <p:txBody>
          <a:bodyPr/>
          <a:lstStyle/>
          <a:p>
            <a:pPr marL="571500" indent="-571500">
              <a:buFont typeface="Arial" panose="020B0604020202020204" pitchFamily="34" charset="0"/>
              <a:buChar char="•"/>
            </a:pPr>
            <a:r>
              <a:rPr lang="en-US" sz="4000" dirty="0"/>
              <a:t>1 per team member</a:t>
            </a:r>
          </a:p>
          <a:p>
            <a:pPr marL="571500" indent="-571500">
              <a:buFont typeface="Arial" panose="020B0604020202020204" pitchFamily="34" charset="0"/>
              <a:buChar char="•"/>
            </a:pPr>
            <a:r>
              <a:rPr lang="en-US" sz="4000" dirty="0"/>
              <a:t>#GEARUPworks</a:t>
            </a:r>
          </a:p>
          <a:p>
            <a:pPr marL="571500" indent="-571500">
              <a:buFont typeface="Arial" panose="020B0604020202020204" pitchFamily="34" charset="0"/>
              <a:buChar char="•"/>
            </a:pPr>
            <a:r>
              <a:rPr lang="en-US" sz="4000" dirty="0"/>
              <a:t>Succinct (5-10 Words)</a:t>
            </a:r>
          </a:p>
          <a:p>
            <a:pPr marL="571500" indent="-571500">
              <a:buFont typeface="Arial" panose="020B0604020202020204" pitchFamily="34" charset="0"/>
              <a:buChar char="•"/>
            </a:pPr>
            <a:r>
              <a:rPr lang="en-US" sz="4000" dirty="0"/>
              <a:t>Neat</a:t>
            </a:r>
          </a:p>
          <a:p>
            <a:pPr marL="571500" indent="-571500">
              <a:buFont typeface="Arial" panose="020B0604020202020204" pitchFamily="34" charset="0"/>
              <a:buChar char="•"/>
            </a:pPr>
            <a:r>
              <a:rPr lang="en-US" sz="4000" dirty="0"/>
              <a:t>Colorful</a:t>
            </a:r>
          </a:p>
          <a:p>
            <a:endParaRPr lang="en-US" dirty="0"/>
          </a:p>
        </p:txBody>
      </p:sp>
      <p:sp>
        <p:nvSpPr>
          <p:cNvPr id="9" name="TextBox 8">
            <a:extLst>
              <a:ext uri="{FF2B5EF4-FFF2-40B4-BE49-F238E27FC236}">
                <a16:creationId xmlns:a16="http://schemas.microsoft.com/office/drawing/2014/main" id="{8494342B-3CD3-E52D-8C25-F8B43A3E13B8}"/>
              </a:ext>
            </a:extLst>
          </p:cNvPr>
          <p:cNvSpPr txBox="1"/>
          <p:nvPr/>
        </p:nvSpPr>
        <p:spPr>
          <a:xfrm>
            <a:off x="232012" y="599603"/>
            <a:ext cx="5863988" cy="923330"/>
          </a:xfrm>
          <a:prstGeom prst="rect">
            <a:avLst/>
          </a:prstGeom>
          <a:noFill/>
        </p:spPr>
        <p:txBody>
          <a:bodyPr wrap="square" rtlCol="0">
            <a:spAutoFit/>
          </a:bodyPr>
          <a:lstStyle/>
          <a:p>
            <a:pPr algn="ctr"/>
            <a:r>
              <a:rPr lang="en-US" sz="5400" dirty="0">
                <a:solidFill>
                  <a:schemeClr val="accent1"/>
                </a:solidFill>
                <a:latin typeface="+mj-lt"/>
              </a:rPr>
              <a:t>TOP</a:t>
            </a:r>
          </a:p>
        </p:txBody>
      </p:sp>
      <p:pic>
        <p:nvPicPr>
          <p:cNvPr id="10" name="Online Media 9" title="10 Minute Timer">
            <a:hlinkClick r:id="" action="ppaction://media"/>
            <a:extLst>
              <a:ext uri="{FF2B5EF4-FFF2-40B4-BE49-F238E27FC236}">
                <a16:creationId xmlns:a16="http://schemas.microsoft.com/office/drawing/2014/main" id="{B1B5FD2F-7EE9-465B-15FB-6049978DFE42}"/>
              </a:ext>
            </a:extLst>
          </p:cNvPr>
          <p:cNvPicPr>
            <a:picLocks noRot="1" noChangeAspect="1"/>
          </p:cNvPicPr>
          <p:nvPr>
            <a:videoFile r:link="rId1"/>
          </p:nvPr>
        </p:nvPicPr>
        <p:blipFill>
          <a:blip r:embed="rId4"/>
          <a:stretch>
            <a:fillRect/>
          </a:stretch>
        </p:blipFill>
        <p:spPr>
          <a:xfrm>
            <a:off x="10150875" y="5704764"/>
            <a:ext cx="2041125" cy="1153236"/>
          </a:xfrm>
          <a:prstGeom prst="rect">
            <a:avLst/>
          </a:prstGeom>
        </p:spPr>
      </p:pic>
    </p:spTree>
    <p:extLst>
      <p:ext uri="{BB962C8B-B14F-4D97-AF65-F5344CB8AC3E}">
        <p14:creationId xmlns:p14="http://schemas.microsoft.com/office/powerpoint/2010/main" val="187293968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0"/>
                                        </p:tgtEl>
                                      </p:cBhvr>
                                    </p:cmd>
                                  </p:childTnLst>
                                </p:cTn>
                              </p:par>
                            </p:childTnLst>
                          </p:cTn>
                        </p:par>
                      </p:childTnLst>
                    </p:cTn>
                  </p:par>
                </p:childTnLst>
              </p:cTn>
              <p:nextCondLst>
                <p:cond evt="onClick" delay="0">
                  <p:tgtEl>
                    <p:spTgt spid="10"/>
                  </p:tgtEl>
                </p:cond>
              </p:nextCondLst>
            </p:seq>
            <p:video>
              <p:cMediaNode vol="80000">
                <p:cTn id="7" fill="hold" display="0">
                  <p:stCondLst>
                    <p:cond delay="indefinite"/>
                  </p:stCondLst>
                </p:cTn>
                <p:tgtEl>
                  <p:spTgt spid="10"/>
                </p:tgtEl>
              </p:cMediaNode>
            </p:vide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C377A-71EF-9DAB-6249-378CB7A8C7E9}"/>
              </a:ext>
            </a:extLst>
          </p:cNvPr>
          <p:cNvSpPr>
            <a:spLocks noGrp="1"/>
          </p:cNvSpPr>
          <p:nvPr>
            <p:ph type="title"/>
          </p:nvPr>
        </p:nvSpPr>
        <p:spPr>
          <a:xfrm>
            <a:off x="677891" y="2687420"/>
            <a:ext cx="10378440" cy="949667"/>
          </a:xfrm>
        </p:spPr>
        <p:txBody>
          <a:bodyPr/>
          <a:lstStyle/>
          <a:p>
            <a:r>
              <a:rPr lang="en-US" dirty="0"/>
              <a:t>Research Says…</a:t>
            </a:r>
          </a:p>
        </p:txBody>
      </p:sp>
    </p:spTree>
    <p:extLst>
      <p:ext uri="{BB962C8B-B14F-4D97-AF65-F5344CB8AC3E}">
        <p14:creationId xmlns:p14="http://schemas.microsoft.com/office/powerpoint/2010/main" val="15226176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4F4C2-11DE-ABA0-54F8-7CC2BA9BA428}"/>
              </a:ext>
            </a:extLst>
          </p:cNvPr>
          <p:cNvSpPr>
            <a:spLocks noGrp="1"/>
          </p:cNvSpPr>
          <p:nvPr>
            <p:ph type="title"/>
          </p:nvPr>
        </p:nvSpPr>
        <p:spPr>
          <a:xfrm>
            <a:off x="701040" y="693419"/>
            <a:ext cx="10789920" cy="731520"/>
          </a:xfrm>
        </p:spPr>
        <p:txBody>
          <a:bodyPr anchor="t">
            <a:normAutofit/>
          </a:bodyPr>
          <a:lstStyle/>
          <a:p>
            <a:r>
              <a:rPr lang="en-US" dirty="0"/>
              <a:t>Oregon GEAR UP Outcomes</a:t>
            </a:r>
          </a:p>
        </p:txBody>
      </p:sp>
      <p:pic>
        <p:nvPicPr>
          <p:cNvPr id="5" name="Picture 4" descr="Photograph depicts a university campus walkway lined with brick academic buildings, mature trees, lampposts, lawns, and pedestrians. Central paved path leads toward distant campus buildings, with autumn foliage, cloudy skies, and students walking or gathering along surrounding sidewalks.">
            <a:extLst>
              <a:ext uri="{FF2B5EF4-FFF2-40B4-BE49-F238E27FC236}">
                <a16:creationId xmlns:a16="http://schemas.microsoft.com/office/drawing/2014/main" id="{09F1687B-902C-02C9-E8F0-5090E54462A6}"/>
              </a:ext>
              <a:ext uri="{C183D7F6-B498-43B3-948B-1728B52AA6E4}">
                <adec:decorative xmlns:adec="http://schemas.microsoft.com/office/drawing/2017/decorative" val="1"/>
              </a:ext>
            </a:extLst>
          </p:cNvPr>
          <p:cNvPicPr>
            <a:picLocks noChangeAspect="1"/>
          </p:cNvPicPr>
          <p:nvPr/>
        </p:nvPicPr>
        <p:blipFill>
          <a:blip r:embed="rId3"/>
          <a:srcRect l="13904" r="9102" b="-1"/>
          <a:stretch>
            <a:fillRect/>
          </a:stretch>
        </p:blipFill>
        <p:spPr>
          <a:xfrm>
            <a:off x="701040" y="1600201"/>
            <a:ext cx="5168132" cy="4480560"/>
          </a:xfrm>
          <a:prstGeom prst="rect">
            <a:avLst/>
          </a:prstGeom>
          <a:noFill/>
        </p:spPr>
      </p:pic>
      <p:sp>
        <p:nvSpPr>
          <p:cNvPr id="3" name="Content Placeholder 2">
            <a:extLst>
              <a:ext uri="{FF2B5EF4-FFF2-40B4-BE49-F238E27FC236}">
                <a16:creationId xmlns:a16="http://schemas.microsoft.com/office/drawing/2014/main" id="{A293564A-9129-BF83-AEE4-C37D08E8EB0A}"/>
              </a:ext>
            </a:extLst>
          </p:cNvPr>
          <p:cNvSpPr>
            <a:spLocks noGrp="1"/>
          </p:cNvSpPr>
          <p:nvPr>
            <p:ph sz="half" idx="2"/>
          </p:nvPr>
        </p:nvSpPr>
        <p:spPr>
          <a:xfrm>
            <a:off x="6322829" y="1600200"/>
            <a:ext cx="5164588" cy="4480560"/>
          </a:xfrm>
        </p:spPr>
        <p:txBody>
          <a:bodyPr>
            <a:normAutofit lnSpcReduction="10000"/>
          </a:bodyPr>
          <a:lstStyle/>
          <a:p>
            <a:pPr marL="571500" indent="-571500">
              <a:buFont typeface="Arial" panose="020B0604020202020204" pitchFamily="34" charset="0"/>
              <a:buChar char="•"/>
            </a:pPr>
            <a:r>
              <a:rPr lang="en-US" sz="4400" dirty="0"/>
              <a:t>51% of graduates enrolled in college between 2020-2025</a:t>
            </a:r>
          </a:p>
          <a:p>
            <a:pPr marL="571500" indent="-571500">
              <a:buFont typeface="Arial" panose="020B0604020202020204" pitchFamily="34" charset="0"/>
              <a:buChar char="•"/>
            </a:pPr>
            <a:r>
              <a:rPr lang="en-US" sz="4400" dirty="0"/>
              <a:t>Persistence rates ranged between 79-81%</a:t>
            </a:r>
          </a:p>
          <a:p>
            <a:endParaRPr lang="en-US" dirty="0"/>
          </a:p>
        </p:txBody>
      </p:sp>
      <p:sp>
        <p:nvSpPr>
          <p:cNvPr id="6" name="Text Placeholder 3">
            <a:extLst>
              <a:ext uri="{FF2B5EF4-FFF2-40B4-BE49-F238E27FC236}">
                <a16:creationId xmlns:a16="http://schemas.microsoft.com/office/drawing/2014/main" id="{B740ECBE-6B53-1398-73C2-D93D1E3BF67A}"/>
              </a:ext>
            </a:extLst>
          </p:cNvPr>
          <p:cNvSpPr txBox="1">
            <a:spLocks/>
          </p:cNvSpPr>
          <p:nvPr/>
        </p:nvSpPr>
        <p:spPr>
          <a:xfrm>
            <a:off x="10246360" y="6350828"/>
            <a:ext cx="3518784" cy="365125"/>
          </a:xfrm>
          <a:prstGeom prst="rect">
            <a:avLst/>
          </a:prstGeom>
        </p:spPr>
        <p:txBody>
          <a:bodyPr/>
          <a:lstStyle>
            <a:lvl1pPr marL="284163" indent="-284163" algn="l" defTabSz="914400" rtl="0" eaLnBrk="1" latinLnBrk="0" hangingPunct="1">
              <a:lnSpc>
                <a:spcPct val="90000"/>
              </a:lnSpc>
              <a:spcBef>
                <a:spcPts val="1400"/>
              </a:spcBef>
              <a:buClr>
                <a:schemeClr val="tx2"/>
              </a:buClr>
              <a:buSzPct val="80000"/>
              <a:buFont typeface="Wingdings" panose="05000000000000000000" pitchFamily="2" charset="2"/>
              <a:buChar char="§"/>
              <a:defRPr sz="3600" kern="1200">
                <a:solidFill>
                  <a:schemeClr val="tx1"/>
                </a:solidFill>
                <a:latin typeface="+mn-lt"/>
                <a:ea typeface="+mn-ea"/>
                <a:cs typeface="+mn-cs"/>
              </a:defRPr>
            </a:lvl1pPr>
            <a:lvl2pPr marL="457200" indent="-228600" algn="l" defTabSz="914400" rtl="0" eaLnBrk="1" latinLnBrk="0" hangingPunct="1">
              <a:lnSpc>
                <a:spcPct val="90000"/>
              </a:lnSpc>
              <a:spcBef>
                <a:spcPts val="200"/>
              </a:spcBef>
              <a:spcAft>
                <a:spcPts val="400"/>
              </a:spcAft>
              <a:buClr>
                <a:schemeClr val="bg2"/>
              </a:buClr>
              <a:buSzPct val="80000"/>
              <a:buFont typeface="Wingdings" panose="05000000000000000000" pitchFamily="2" charset="2"/>
              <a:buChar char="§"/>
              <a:defRPr sz="2800" kern="1200">
                <a:solidFill>
                  <a:schemeClr val="tx1"/>
                </a:solidFill>
                <a:latin typeface="+mn-lt"/>
                <a:ea typeface="+mn-ea"/>
                <a:cs typeface="+mn-cs"/>
              </a:defRPr>
            </a:lvl2pPr>
            <a:lvl3pPr marL="685800" indent="-228600" algn="l" defTabSz="914400" rtl="0" eaLnBrk="1" latinLnBrk="0" hangingPunct="1">
              <a:lnSpc>
                <a:spcPct val="90000"/>
              </a:lnSpc>
              <a:spcBef>
                <a:spcPts val="200"/>
              </a:spcBef>
              <a:spcAft>
                <a:spcPts val="400"/>
              </a:spcAft>
              <a:buClr>
                <a:schemeClr val="accent4"/>
              </a:buClr>
              <a:buSzPct val="80000"/>
              <a:buFont typeface="Wingdings" panose="05000000000000000000" pitchFamily="2" charset="2"/>
              <a:buChar char="§"/>
              <a:defRPr sz="2400" kern="1200">
                <a:solidFill>
                  <a:schemeClr val="tx1"/>
                </a:solidFill>
                <a:latin typeface="+mn-lt"/>
                <a:ea typeface="+mn-ea"/>
                <a:cs typeface="+mn-cs"/>
              </a:defRPr>
            </a:lvl3pPr>
            <a:lvl4pPr marL="914400" indent="-228600" algn="l" defTabSz="914400" rtl="0" eaLnBrk="1" latinLnBrk="0" hangingPunct="1">
              <a:lnSpc>
                <a:spcPct val="90000"/>
              </a:lnSpc>
              <a:spcBef>
                <a:spcPts val="200"/>
              </a:spcBef>
              <a:spcAft>
                <a:spcPts val="400"/>
              </a:spcAft>
              <a:buClr>
                <a:schemeClr val="accent1"/>
              </a:buClr>
              <a:buSzPct val="80000"/>
              <a:buFont typeface="Wingdings" panose="05000000000000000000" pitchFamily="2" charset="2"/>
              <a:buChar char="§"/>
              <a:defRPr sz="2000" kern="1200">
                <a:solidFill>
                  <a:schemeClr val="tx1"/>
                </a:solidFill>
                <a:latin typeface="+mn-lt"/>
                <a:ea typeface="+mn-ea"/>
                <a:cs typeface="+mn-cs"/>
              </a:defRPr>
            </a:lvl4pPr>
            <a:lvl5pPr marL="1143000" indent="-228600" algn="l" defTabSz="914400" rtl="0" eaLnBrk="1" latinLnBrk="0" hangingPunct="1">
              <a:lnSpc>
                <a:spcPct val="90000"/>
              </a:lnSpc>
              <a:spcBef>
                <a:spcPts val="200"/>
              </a:spcBef>
              <a:spcAft>
                <a:spcPts val="400"/>
              </a:spcAft>
              <a:buClr>
                <a:schemeClr val="tx2"/>
              </a:buClr>
              <a:buSzPct val="80000"/>
              <a:buFont typeface="Wingdings" panose="05000000000000000000" pitchFamily="2" charset="2"/>
              <a:buChar char="§"/>
              <a:defRPr sz="2000" kern="1200">
                <a:solidFill>
                  <a:schemeClr val="tx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0" indent="0">
              <a:buNone/>
            </a:pPr>
            <a:r>
              <a:rPr lang="en-US" sz="1200" i="1" dirty="0"/>
              <a:t>Metis Associates</a:t>
            </a:r>
          </a:p>
        </p:txBody>
      </p:sp>
    </p:spTree>
    <p:extLst>
      <p:ext uri="{BB962C8B-B14F-4D97-AF65-F5344CB8AC3E}">
        <p14:creationId xmlns:p14="http://schemas.microsoft.com/office/powerpoint/2010/main" val="23355409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88C42-61B0-3D92-C096-2671CB3AE8A2}"/>
              </a:ext>
            </a:extLst>
          </p:cNvPr>
          <p:cNvSpPr>
            <a:spLocks noGrp="1"/>
          </p:cNvSpPr>
          <p:nvPr>
            <p:ph type="title"/>
          </p:nvPr>
        </p:nvSpPr>
        <p:spPr/>
        <p:txBody>
          <a:bodyPr/>
          <a:lstStyle/>
          <a:p>
            <a:r>
              <a:rPr lang="en-US" sz="4400" dirty="0"/>
              <a:t>Enrollment: Positive Predictors</a:t>
            </a:r>
            <a:endParaRPr lang="en-US" sz="4800" dirty="0"/>
          </a:p>
        </p:txBody>
      </p:sp>
      <p:sp>
        <p:nvSpPr>
          <p:cNvPr id="3" name="Content Placeholder 2">
            <a:extLst>
              <a:ext uri="{FF2B5EF4-FFF2-40B4-BE49-F238E27FC236}">
                <a16:creationId xmlns:a16="http://schemas.microsoft.com/office/drawing/2014/main" id="{C080B0A7-4AE8-CF1E-6BFE-9211185A5C77}"/>
              </a:ext>
            </a:extLst>
          </p:cNvPr>
          <p:cNvSpPr>
            <a:spLocks noGrp="1"/>
          </p:cNvSpPr>
          <p:nvPr>
            <p:ph idx="1"/>
          </p:nvPr>
        </p:nvSpPr>
        <p:spPr>
          <a:xfrm>
            <a:off x="701040" y="1668781"/>
            <a:ext cx="10789920" cy="3677919"/>
          </a:xfrm>
        </p:spPr>
        <p:txBody>
          <a:bodyPr/>
          <a:lstStyle/>
          <a:p>
            <a:pPr marL="571500" indent="-571500">
              <a:buFont typeface="Arial" panose="020B0604020202020204" pitchFamily="34" charset="0"/>
              <a:buChar char="•"/>
            </a:pPr>
            <a:r>
              <a:rPr lang="en-US" sz="4100" dirty="0"/>
              <a:t>Hours spent on college campus visits/shadowing</a:t>
            </a:r>
          </a:p>
          <a:p>
            <a:pPr marL="571500" indent="-571500">
              <a:buFont typeface="Arial" panose="020B0604020202020204" pitchFamily="34" charset="0"/>
              <a:buChar char="•"/>
            </a:pPr>
            <a:r>
              <a:rPr lang="en-US" sz="4100" dirty="0"/>
              <a:t>Hours spent on educational field trips</a:t>
            </a:r>
          </a:p>
          <a:p>
            <a:pPr marL="571500" indent="-571500">
              <a:buFont typeface="Arial" panose="020B0604020202020204" pitchFamily="34" charset="0"/>
              <a:buChar char="•"/>
            </a:pPr>
            <a:r>
              <a:rPr lang="en-US" sz="4100" dirty="0"/>
              <a:t>Hours spent on tutoring/HW assistance</a:t>
            </a:r>
          </a:p>
          <a:p>
            <a:pPr marL="571500" indent="-571500">
              <a:buFont typeface="Arial" panose="020B0604020202020204" pitchFamily="34" charset="0"/>
              <a:buChar char="•"/>
            </a:pPr>
            <a:r>
              <a:rPr lang="en-US" sz="4100" dirty="0"/>
              <a:t>Average daily attendance</a:t>
            </a:r>
          </a:p>
        </p:txBody>
      </p:sp>
      <p:sp>
        <p:nvSpPr>
          <p:cNvPr id="4" name="Text Placeholder 3">
            <a:extLst>
              <a:ext uri="{FF2B5EF4-FFF2-40B4-BE49-F238E27FC236}">
                <a16:creationId xmlns:a16="http://schemas.microsoft.com/office/drawing/2014/main" id="{AD9911EA-E323-03BA-BB36-3786A0204ED8}"/>
              </a:ext>
            </a:extLst>
          </p:cNvPr>
          <p:cNvSpPr>
            <a:spLocks noGrp="1"/>
          </p:cNvSpPr>
          <p:nvPr>
            <p:ph type="body" sz="half" idx="13"/>
          </p:nvPr>
        </p:nvSpPr>
        <p:spPr>
          <a:xfrm>
            <a:off x="7972176" y="6195061"/>
            <a:ext cx="3518784" cy="365125"/>
          </a:xfrm>
        </p:spPr>
        <p:txBody>
          <a:bodyPr/>
          <a:lstStyle/>
          <a:p>
            <a:r>
              <a:rPr lang="en-US" dirty="0"/>
              <a:t>Metis Associates</a:t>
            </a:r>
          </a:p>
        </p:txBody>
      </p:sp>
      <p:sp>
        <p:nvSpPr>
          <p:cNvPr id="5" name="TextBox 4">
            <a:extLst>
              <a:ext uri="{FF2B5EF4-FFF2-40B4-BE49-F238E27FC236}">
                <a16:creationId xmlns:a16="http://schemas.microsoft.com/office/drawing/2014/main" id="{5205E5D1-A993-2687-9394-C04077BAC20E}"/>
              </a:ext>
            </a:extLst>
          </p:cNvPr>
          <p:cNvSpPr txBox="1"/>
          <p:nvPr/>
        </p:nvSpPr>
        <p:spPr>
          <a:xfrm>
            <a:off x="3936558" y="5346700"/>
            <a:ext cx="5131684" cy="646331"/>
          </a:xfrm>
          <a:prstGeom prst="rect">
            <a:avLst/>
          </a:prstGeom>
          <a:noFill/>
        </p:spPr>
        <p:txBody>
          <a:bodyPr wrap="square" rtlCol="0">
            <a:spAutoFit/>
          </a:bodyPr>
          <a:lstStyle/>
          <a:p>
            <a:r>
              <a:rPr lang="en-US" sz="3600" i="1" dirty="0"/>
              <a:t>Demographic Factors</a:t>
            </a:r>
          </a:p>
        </p:txBody>
      </p:sp>
    </p:spTree>
    <p:extLst>
      <p:ext uri="{BB962C8B-B14F-4D97-AF65-F5344CB8AC3E}">
        <p14:creationId xmlns:p14="http://schemas.microsoft.com/office/powerpoint/2010/main" val="14951396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464B8-F4BC-7C30-7B65-8307520247E8}"/>
              </a:ext>
            </a:extLst>
          </p:cNvPr>
          <p:cNvSpPr>
            <a:spLocks noGrp="1"/>
          </p:cNvSpPr>
          <p:nvPr>
            <p:ph type="title"/>
          </p:nvPr>
        </p:nvSpPr>
        <p:spPr/>
        <p:txBody>
          <a:bodyPr/>
          <a:lstStyle/>
          <a:p>
            <a:r>
              <a:rPr lang="en-US" sz="4400" dirty="0"/>
              <a:t>Persistence: Positive Predictors</a:t>
            </a:r>
          </a:p>
        </p:txBody>
      </p:sp>
      <p:sp>
        <p:nvSpPr>
          <p:cNvPr id="4" name="Text Placeholder 3">
            <a:extLst>
              <a:ext uri="{FF2B5EF4-FFF2-40B4-BE49-F238E27FC236}">
                <a16:creationId xmlns:a16="http://schemas.microsoft.com/office/drawing/2014/main" id="{F0B84973-7B3B-E240-BD9C-CF1BC5AB92FB}"/>
              </a:ext>
            </a:extLst>
          </p:cNvPr>
          <p:cNvSpPr>
            <a:spLocks noGrp="1"/>
          </p:cNvSpPr>
          <p:nvPr>
            <p:ph type="body" sz="half" idx="13"/>
          </p:nvPr>
        </p:nvSpPr>
        <p:spPr>
          <a:xfrm>
            <a:off x="7858760" y="6164581"/>
            <a:ext cx="3518784" cy="365125"/>
          </a:xfrm>
        </p:spPr>
        <p:txBody>
          <a:bodyPr/>
          <a:lstStyle/>
          <a:p>
            <a:r>
              <a:rPr lang="en-US" dirty="0"/>
              <a:t>Metis Associates</a:t>
            </a:r>
          </a:p>
        </p:txBody>
      </p:sp>
      <p:sp>
        <p:nvSpPr>
          <p:cNvPr id="5" name="Content Placeholder 2">
            <a:extLst>
              <a:ext uri="{FF2B5EF4-FFF2-40B4-BE49-F238E27FC236}">
                <a16:creationId xmlns:a16="http://schemas.microsoft.com/office/drawing/2014/main" id="{052F8A30-0E3F-7ACE-7DA7-5425FC413A8A}"/>
              </a:ext>
            </a:extLst>
          </p:cNvPr>
          <p:cNvSpPr>
            <a:spLocks noGrp="1"/>
          </p:cNvSpPr>
          <p:nvPr>
            <p:ph idx="1"/>
          </p:nvPr>
        </p:nvSpPr>
        <p:spPr>
          <a:xfrm>
            <a:off x="701675" y="1600200"/>
            <a:ext cx="10788650" cy="4495800"/>
          </a:xfrm>
        </p:spPr>
        <p:txBody>
          <a:bodyPr/>
          <a:lstStyle/>
          <a:p>
            <a:pPr marL="571500" indent="-571500">
              <a:buFont typeface="Arial" panose="020B0604020202020204" pitchFamily="34" charset="0"/>
              <a:buChar char="•"/>
            </a:pPr>
            <a:r>
              <a:rPr lang="en-US" sz="4100" dirty="0"/>
              <a:t>Enrollment in a 4-Year Institution</a:t>
            </a:r>
          </a:p>
          <a:p>
            <a:pPr marL="800100" lvl="1" indent="-571500">
              <a:buFont typeface="Courier New" panose="02070309020205020404" pitchFamily="49" charset="0"/>
              <a:buChar char="o"/>
            </a:pPr>
            <a:r>
              <a:rPr lang="en-US" sz="2900" dirty="0"/>
              <a:t>Students who enrolled in a 4-year v. 2-year post-secondary program were nearly 5x more likely to continue</a:t>
            </a:r>
          </a:p>
          <a:p>
            <a:pPr marL="571500" indent="-571500">
              <a:buFont typeface="Arial" panose="020B0604020202020204" pitchFamily="34" charset="0"/>
              <a:buChar char="•"/>
            </a:pPr>
            <a:r>
              <a:rPr lang="en-US" sz="4100" dirty="0"/>
              <a:t>Senior Year Average Daily Attendance</a:t>
            </a:r>
          </a:p>
          <a:p>
            <a:pPr marL="571500" indent="-571500">
              <a:buFont typeface="Arial" panose="020B0604020202020204" pitchFamily="34" charset="0"/>
              <a:buChar char="•"/>
            </a:pPr>
            <a:r>
              <a:rPr lang="en-US" sz="4100" dirty="0"/>
              <a:t>8</a:t>
            </a:r>
            <a:r>
              <a:rPr lang="en-US" sz="4100" baseline="30000" dirty="0"/>
              <a:t>th</a:t>
            </a:r>
            <a:r>
              <a:rPr lang="en-US" sz="4100" dirty="0"/>
              <a:t> Grade Math Scores</a:t>
            </a:r>
          </a:p>
          <a:p>
            <a:pPr marL="571500" indent="-571500">
              <a:buFont typeface="Arial" panose="020B0604020202020204" pitchFamily="34" charset="0"/>
              <a:buChar char="•"/>
            </a:pPr>
            <a:endParaRPr lang="en-US" sz="4100" dirty="0"/>
          </a:p>
          <a:p>
            <a:pPr marL="800100" lvl="1" indent="-571500">
              <a:buFont typeface="Courier New" panose="02070309020205020404" pitchFamily="49" charset="0"/>
              <a:buChar char="o"/>
            </a:pPr>
            <a:endParaRPr lang="en-US" sz="3700" dirty="0"/>
          </a:p>
        </p:txBody>
      </p:sp>
    </p:spTree>
    <p:extLst>
      <p:ext uri="{BB962C8B-B14F-4D97-AF65-F5344CB8AC3E}">
        <p14:creationId xmlns:p14="http://schemas.microsoft.com/office/powerpoint/2010/main" val="11436089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13D619-62D5-7FD2-9F50-7271B947CE0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D4AF69-FA03-7002-DD65-7AEF2081042D}"/>
              </a:ext>
            </a:extLst>
          </p:cNvPr>
          <p:cNvSpPr>
            <a:spLocks noGrp="1"/>
          </p:cNvSpPr>
          <p:nvPr>
            <p:ph sz="half" idx="13"/>
          </p:nvPr>
        </p:nvSpPr>
        <p:spPr>
          <a:xfrm>
            <a:off x="701040" y="1549400"/>
            <a:ext cx="5164588" cy="4501058"/>
          </a:xfrm>
        </p:spPr>
        <p:txBody>
          <a:bodyPr vert="horz" lIns="91440" tIns="45720" rIns="91440" bIns="45720" rtlCol="0">
            <a:normAutofit lnSpcReduction="10000"/>
          </a:bodyPr>
          <a:lstStyle/>
          <a:p>
            <a:pPr marL="571500" indent="-571500">
              <a:buFont typeface="Arial" panose="020B0604020202020204" pitchFamily="34" charset="0"/>
              <a:buChar char="•"/>
            </a:pPr>
            <a:r>
              <a:rPr lang="en-US" sz="4000" kern="1200" dirty="0">
                <a:latin typeface="+mn-lt"/>
                <a:ea typeface="+mn-ea"/>
                <a:cs typeface="+mn-cs"/>
              </a:rPr>
              <a:t>Near-Peer Mentoring</a:t>
            </a:r>
          </a:p>
          <a:p>
            <a:pPr marL="1028700" lvl="1" indent="-571500">
              <a:buFont typeface="Arial" panose="020B0604020202020204" pitchFamily="34" charset="0"/>
              <a:buChar char="•"/>
            </a:pPr>
            <a:r>
              <a:rPr lang="en-US" sz="2800" dirty="0"/>
              <a:t>Structured &amp; Sustained</a:t>
            </a:r>
            <a:endParaRPr lang="en-US" sz="2800" kern="1200" dirty="0">
              <a:latin typeface="+mn-lt"/>
              <a:ea typeface="+mn-ea"/>
              <a:cs typeface="+mn-cs"/>
            </a:endParaRPr>
          </a:p>
          <a:p>
            <a:pPr marL="571500" indent="-571500">
              <a:buFont typeface="Arial" panose="020B0604020202020204" pitchFamily="34" charset="0"/>
              <a:buChar char="•"/>
            </a:pPr>
            <a:r>
              <a:rPr lang="en-US" sz="4000" kern="1200" dirty="0">
                <a:latin typeface="+mn-lt"/>
                <a:ea typeface="+mn-ea"/>
                <a:cs typeface="+mn-cs"/>
              </a:rPr>
              <a:t>Mentoring</a:t>
            </a:r>
          </a:p>
          <a:p>
            <a:pPr marL="1028700" lvl="1" indent="-571500">
              <a:buFont typeface="Arial" panose="020B0604020202020204" pitchFamily="34" charset="0"/>
              <a:buChar char="•"/>
            </a:pPr>
            <a:r>
              <a:rPr lang="en-US" sz="2800" dirty="0"/>
              <a:t>Better attendance</a:t>
            </a:r>
          </a:p>
          <a:p>
            <a:pPr marL="1028700" lvl="1" indent="-571500">
              <a:buFont typeface="Arial" panose="020B0604020202020204" pitchFamily="34" charset="0"/>
              <a:buChar char="•"/>
            </a:pPr>
            <a:r>
              <a:rPr lang="en-US" sz="2800" kern="1200" dirty="0">
                <a:latin typeface="+mn-lt"/>
                <a:ea typeface="+mn-ea"/>
                <a:cs typeface="+mn-cs"/>
              </a:rPr>
              <a:t>Positive attitude</a:t>
            </a:r>
          </a:p>
          <a:p>
            <a:pPr marL="571500" indent="-571500">
              <a:buFont typeface="Arial" panose="020B0604020202020204" pitchFamily="34" charset="0"/>
              <a:buChar char="•"/>
            </a:pPr>
            <a:r>
              <a:rPr lang="en-US" sz="4000" kern="1200" dirty="0">
                <a:latin typeface="+mn-lt"/>
                <a:ea typeface="+mn-ea"/>
                <a:cs typeface="+mn-cs"/>
              </a:rPr>
              <a:t>GEAR UP Comprehensive Models</a:t>
            </a:r>
          </a:p>
          <a:p>
            <a:endParaRPr lang="en-US" kern="1200" dirty="0">
              <a:latin typeface="+mn-lt"/>
              <a:ea typeface="+mn-ea"/>
              <a:cs typeface="+mn-cs"/>
            </a:endParaRPr>
          </a:p>
        </p:txBody>
      </p:sp>
      <p:sp>
        <p:nvSpPr>
          <p:cNvPr id="2" name="Title 1">
            <a:extLst>
              <a:ext uri="{FF2B5EF4-FFF2-40B4-BE49-F238E27FC236}">
                <a16:creationId xmlns:a16="http://schemas.microsoft.com/office/drawing/2014/main" id="{768B25E9-CAB7-7A8F-5FCB-1BBC0B942E44}"/>
              </a:ext>
            </a:extLst>
          </p:cNvPr>
          <p:cNvSpPr>
            <a:spLocks noGrp="1"/>
          </p:cNvSpPr>
          <p:nvPr>
            <p:ph type="title"/>
          </p:nvPr>
        </p:nvSpPr>
        <p:spPr>
          <a:xfrm>
            <a:off x="701040" y="591819"/>
            <a:ext cx="5164588" cy="731520"/>
          </a:xfrm>
        </p:spPr>
        <p:txBody>
          <a:bodyPr vert="horz" lIns="91440" tIns="45720" rIns="91440" bIns="45720" rtlCol="0" anchor="t">
            <a:normAutofit/>
          </a:bodyPr>
          <a:lstStyle/>
          <a:p>
            <a:r>
              <a:rPr lang="en-US" sz="4400" kern="1200" dirty="0">
                <a:latin typeface="+mj-lt"/>
                <a:ea typeface="+mj-ea"/>
                <a:cs typeface="+mj-cs"/>
              </a:rPr>
              <a:t>National Outcomes</a:t>
            </a:r>
          </a:p>
        </p:txBody>
      </p:sp>
      <p:pic>
        <p:nvPicPr>
          <p:cNvPr id="7" name="Picture 6" descr="Student mentor Images - Free Download on Magnific (formerly Freepik)">
            <a:extLst>
              <a:ext uri="{FF2B5EF4-FFF2-40B4-BE49-F238E27FC236}">
                <a16:creationId xmlns:a16="http://schemas.microsoft.com/office/drawing/2014/main" id="{5D0BFB45-7702-63F2-D809-7A70C52F04AC}"/>
              </a:ext>
              <a:ext uri="{C183D7F6-B498-43B3-948B-1728B52AA6E4}">
                <adec:decorative xmlns:adec="http://schemas.microsoft.com/office/drawing/2017/decorative" val="0"/>
              </a:ext>
            </a:extLst>
          </p:cNvPr>
          <p:cNvPicPr>
            <a:picLocks noChangeAspect="1"/>
          </p:cNvPicPr>
          <p:nvPr/>
        </p:nvPicPr>
        <p:blipFill>
          <a:blip r:embed="rId3"/>
          <a:srcRect l="9400" r="14010" b="1"/>
          <a:stretch>
            <a:fillRect/>
          </a:stretch>
        </p:blipFill>
        <p:spPr>
          <a:xfrm>
            <a:off x="6461182" y="1178471"/>
            <a:ext cx="5164588" cy="4501058"/>
          </a:xfrm>
          <a:prstGeom prst="rect">
            <a:avLst/>
          </a:prstGeom>
          <a:noFill/>
        </p:spPr>
      </p:pic>
      <p:sp>
        <p:nvSpPr>
          <p:cNvPr id="6" name="Text Placeholder 3">
            <a:extLst>
              <a:ext uri="{FF2B5EF4-FFF2-40B4-BE49-F238E27FC236}">
                <a16:creationId xmlns:a16="http://schemas.microsoft.com/office/drawing/2014/main" id="{97FC293B-DDF6-67A7-9F76-FC13BB16CE4D}"/>
              </a:ext>
            </a:extLst>
          </p:cNvPr>
          <p:cNvSpPr txBox="1">
            <a:spLocks/>
          </p:cNvSpPr>
          <p:nvPr/>
        </p:nvSpPr>
        <p:spPr>
          <a:xfrm>
            <a:off x="8097710" y="6294119"/>
            <a:ext cx="4094290" cy="297181"/>
          </a:xfrm>
          <a:prstGeom prst="rect">
            <a:avLst/>
          </a:prstGeom>
        </p:spPr>
        <p:txBody>
          <a:bodyPr vert="horz" lIns="91440" tIns="45720" rIns="91440" bIns="45720" rtlCol="0" anchor="t">
            <a:normAutofit/>
          </a:bodyPr>
          <a:lstStyle>
            <a:lvl1pPr marL="284163" indent="-284163" algn="l" defTabSz="914400" rtl="0" eaLnBrk="1" latinLnBrk="0" hangingPunct="1">
              <a:lnSpc>
                <a:spcPct val="90000"/>
              </a:lnSpc>
              <a:spcBef>
                <a:spcPts val="1400"/>
              </a:spcBef>
              <a:buClr>
                <a:schemeClr val="tx2"/>
              </a:buClr>
              <a:buSzPct val="80000"/>
              <a:buFont typeface="Wingdings" panose="05000000000000000000" pitchFamily="2" charset="2"/>
              <a:buChar char="§"/>
              <a:defRPr sz="3600" kern="1200">
                <a:solidFill>
                  <a:schemeClr val="tx1"/>
                </a:solidFill>
                <a:latin typeface="+mn-lt"/>
                <a:ea typeface="+mn-ea"/>
                <a:cs typeface="+mn-cs"/>
              </a:defRPr>
            </a:lvl1pPr>
            <a:lvl2pPr marL="457200" indent="-228600" algn="l" defTabSz="914400" rtl="0" eaLnBrk="1" latinLnBrk="0" hangingPunct="1">
              <a:lnSpc>
                <a:spcPct val="90000"/>
              </a:lnSpc>
              <a:spcBef>
                <a:spcPts val="200"/>
              </a:spcBef>
              <a:spcAft>
                <a:spcPts val="400"/>
              </a:spcAft>
              <a:buClr>
                <a:schemeClr val="bg2"/>
              </a:buClr>
              <a:buSzPct val="80000"/>
              <a:buFont typeface="Wingdings" panose="05000000000000000000" pitchFamily="2" charset="2"/>
              <a:buChar char="§"/>
              <a:defRPr sz="2800" kern="1200">
                <a:solidFill>
                  <a:schemeClr val="tx1"/>
                </a:solidFill>
                <a:latin typeface="+mn-lt"/>
                <a:ea typeface="+mn-ea"/>
                <a:cs typeface="+mn-cs"/>
              </a:defRPr>
            </a:lvl2pPr>
            <a:lvl3pPr marL="685800" indent="-228600" algn="l" defTabSz="914400" rtl="0" eaLnBrk="1" latinLnBrk="0" hangingPunct="1">
              <a:lnSpc>
                <a:spcPct val="90000"/>
              </a:lnSpc>
              <a:spcBef>
                <a:spcPts val="200"/>
              </a:spcBef>
              <a:spcAft>
                <a:spcPts val="400"/>
              </a:spcAft>
              <a:buClr>
                <a:schemeClr val="accent4"/>
              </a:buClr>
              <a:buSzPct val="80000"/>
              <a:buFont typeface="Wingdings" panose="05000000000000000000" pitchFamily="2" charset="2"/>
              <a:buChar char="§"/>
              <a:defRPr sz="2400" kern="1200">
                <a:solidFill>
                  <a:schemeClr val="tx1"/>
                </a:solidFill>
                <a:latin typeface="+mn-lt"/>
                <a:ea typeface="+mn-ea"/>
                <a:cs typeface="+mn-cs"/>
              </a:defRPr>
            </a:lvl3pPr>
            <a:lvl4pPr marL="914400" indent="-228600" algn="l" defTabSz="914400" rtl="0" eaLnBrk="1" latinLnBrk="0" hangingPunct="1">
              <a:lnSpc>
                <a:spcPct val="90000"/>
              </a:lnSpc>
              <a:spcBef>
                <a:spcPts val="200"/>
              </a:spcBef>
              <a:spcAft>
                <a:spcPts val="400"/>
              </a:spcAft>
              <a:buClr>
                <a:schemeClr val="accent1"/>
              </a:buClr>
              <a:buSzPct val="80000"/>
              <a:buFont typeface="Wingdings" panose="05000000000000000000" pitchFamily="2" charset="2"/>
              <a:buChar char="§"/>
              <a:defRPr sz="2000" kern="1200">
                <a:solidFill>
                  <a:schemeClr val="tx1"/>
                </a:solidFill>
                <a:latin typeface="+mn-lt"/>
                <a:ea typeface="+mn-ea"/>
                <a:cs typeface="+mn-cs"/>
              </a:defRPr>
            </a:lvl4pPr>
            <a:lvl5pPr marL="1143000" indent="-228600" algn="l" defTabSz="914400" rtl="0" eaLnBrk="1" latinLnBrk="0" hangingPunct="1">
              <a:lnSpc>
                <a:spcPct val="90000"/>
              </a:lnSpc>
              <a:spcBef>
                <a:spcPts val="200"/>
              </a:spcBef>
              <a:spcAft>
                <a:spcPts val="400"/>
              </a:spcAft>
              <a:buClr>
                <a:schemeClr val="tx2"/>
              </a:buClr>
              <a:buSzPct val="80000"/>
              <a:buFont typeface="Wingdings" panose="05000000000000000000" pitchFamily="2" charset="2"/>
              <a:buChar char="§"/>
              <a:defRPr sz="2000" kern="1200">
                <a:solidFill>
                  <a:schemeClr val="tx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0" indent="0">
              <a:buNone/>
            </a:pPr>
            <a:r>
              <a:rPr lang="en-US" sz="1200" i="1" kern="1200" dirty="0">
                <a:solidFill>
                  <a:schemeClr val="bg1"/>
                </a:solidFill>
                <a:ea typeface="+mn-ea"/>
                <a:cs typeface="+mn-cs"/>
              </a:rPr>
              <a:t>College &amp; Career Readiness Evaluation Consortium (CCREC)</a:t>
            </a:r>
          </a:p>
        </p:txBody>
      </p:sp>
    </p:spTree>
    <p:extLst>
      <p:ext uri="{BB962C8B-B14F-4D97-AF65-F5344CB8AC3E}">
        <p14:creationId xmlns:p14="http://schemas.microsoft.com/office/powerpoint/2010/main" val="40932232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65AC8-7659-53DD-EB25-E174E3A51E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86C88F-8451-4ED2-3B45-A01C9909663A}"/>
              </a:ext>
            </a:extLst>
          </p:cNvPr>
          <p:cNvSpPr>
            <a:spLocks noGrp="1"/>
          </p:cNvSpPr>
          <p:nvPr>
            <p:ph type="title"/>
          </p:nvPr>
        </p:nvSpPr>
        <p:spPr>
          <a:xfrm>
            <a:off x="701040" y="693419"/>
            <a:ext cx="10789920" cy="731520"/>
          </a:xfrm>
        </p:spPr>
        <p:txBody>
          <a:bodyPr anchor="t">
            <a:normAutofit/>
          </a:bodyPr>
          <a:lstStyle/>
          <a:p>
            <a:r>
              <a:rPr lang="en-US" sz="4400" dirty="0"/>
              <a:t>Hattie’s Visible Learning Outcomes</a:t>
            </a:r>
          </a:p>
        </p:txBody>
      </p:sp>
      <p:sp>
        <p:nvSpPr>
          <p:cNvPr id="3" name="Content Placeholder 2">
            <a:extLst>
              <a:ext uri="{FF2B5EF4-FFF2-40B4-BE49-F238E27FC236}">
                <a16:creationId xmlns:a16="http://schemas.microsoft.com/office/drawing/2014/main" id="{B7A90922-F534-CA1C-F780-6ED66BD886A9}"/>
              </a:ext>
            </a:extLst>
          </p:cNvPr>
          <p:cNvSpPr>
            <a:spLocks noGrp="1"/>
          </p:cNvSpPr>
          <p:nvPr>
            <p:ph sz="half" idx="2"/>
          </p:nvPr>
        </p:nvSpPr>
        <p:spPr>
          <a:xfrm>
            <a:off x="6096000" y="1684021"/>
            <a:ext cx="5164588" cy="4480560"/>
          </a:xfrm>
        </p:spPr>
        <p:txBody>
          <a:bodyPr>
            <a:normAutofit/>
          </a:bodyPr>
          <a:lstStyle/>
          <a:p>
            <a:pPr marL="571500" indent="-571500">
              <a:buFont typeface="Arial" panose="020B0604020202020204" pitchFamily="34" charset="0"/>
              <a:buChar char="•"/>
            </a:pPr>
            <a:r>
              <a:rPr lang="en-US" sz="4400" dirty="0"/>
              <a:t>Anything with an effect sizes &gt; 0.40 is considered to have an above-average influence on outcomes</a:t>
            </a:r>
          </a:p>
          <a:p>
            <a:endParaRPr lang="en-US" dirty="0"/>
          </a:p>
        </p:txBody>
      </p:sp>
      <p:sp>
        <p:nvSpPr>
          <p:cNvPr id="6" name="Text Placeholder 3">
            <a:extLst>
              <a:ext uri="{FF2B5EF4-FFF2-40B4-BE49-F238E27FC236}">
                <a16:creationId xmlns:a16="http://schemas.microsoft.com/office/drawing/2014/main" id="{76604064-D111-0348-EA36-01DB70834BCA}"/>
              </a:ext>
            </a:extLst>
          </p:cNvPr>
          <p:cNvSpPr txBox="1">
            <a:spLocks/>
          </p:cNvSpPr>
          <p:nvPr/>
        </p:nvSpPr>
        <p:spPr>
          <a:xfrm>
            <a:off x="10792460" y="6241100"/>
            <a:ext cx="3518784" cy="365125"/>
          </a:xfrm>
          <a:prstGeom prst="rect">
            <a:avLst/>
          </a:prstGeom>
        </p:spPr>
        <p:txBody>
          <a:bodyPr/>
          <a:lstStyle>
            <a:lvl1pPr marL="284163" indent="-284163" algn="l" defTabSz="914400" rtl="0" eaLnBrk="1" latinLnBrk="0" hangingPunct="1">
              <a:lnSpc>
                <a:spcPct val="90000"/>
              </a:lnSpc>
              <a:spcBef>
                <a:spcPts val="1400"/>
              </a:spcBef>
              <a:buClr>
                <a:schemeClr val="tx2"/>
              </a:buClr>
              <a:buSzPct val="80000"/>
              <a:buFont typeface="Wingdings" panose="05000000000000000000" pitchFamily="2" charset="2"/>
              <a:buChar char="§"/>
              <a:defRPr sz="3600" kern="1200">
                <a:solidFill>
                  <a:schemeClr val="tx1"/>
                </a:solidFill>
                <a:latin typeface="+mn-lt"/>
                <a:ea typeface="+mn-ea"/>
                <a:cs typeface="+mn-cs"/>
              </a:defRPr>
            </a:lvl1pPr>
            <a:lvl2pPr marL="457200" indent="-228600" algn="l" defTabSz="914400" rtl="0" eaLnBrk="1" latinLnBrk="0" hangingPunct="1">
              <a:lnSpc>
                <a:spcPct val="90000"/>
              </a:lnSpc>
              <a:spcBef>
                <a:spcPts val="200"/>
              </a:spcBef>
              <a:spcAft>
                <a:spcPts val="400"/>
              </a:spcAft>
              <a:buClr>
                <a:schemeClr val="bg2"/>
              </a:buClr>
              <a:buSzPct val="80000"/>
              <a:buFont typeface="Wingdings" panose="05000000000000000000" pitchFamily="2" charset="2"/>
              <a:buChar char="§"/>
              <a:defRPr sz="2800" kern="1200">
                <a:solidFill>
                  <a:schemeClr val="tx1"/>
                </a:solidFill>
                <a:latin typeface="+mn-lt"/>
                <a:ea typeface="+mn-ea"/>
                <a:cs typeface="+mn-cs"/>
              </a:defRPr>
            </a:lvl2pPr>
            <a:lvl3pPr marL="685800" indent="-228600" algn="l" defTabSz="914400" rtl="0" eaLnBrk="1" latinLnBrk="0" hangingPunct="1">
              <a:lnSpc>
                <a:spcPct val="90000"/>
              </a:lnSpc>
              <a:spcBef>
                <a:spcPts val="200"/>
              </a:spcBef>
              <a:spcAft>
                <a:spcPts val="400"/>
              </a:spcAft>
              <a:buClr>
                <a:schemeClr val="accent4"/>
              </a:buClr>
              <a:buSzPct val="80000"/>
              <a:buFont typeface="Wingdings" panose="05000000000000000000" pitchFamily="2" charset="2"/>
              <a:buChar char="§"/>
              <a:defRPr sz="2400" kern="1200">
                <a:solidFill>
                  <a:schemeClr val="tx1"/>
                </a:solidFill>
                <a:latin typeface="+mn-lt"/>
                <a:ea typeface="+mn-ea"/>
                <a:cs typeface="+mn-cs"/>
              </a:defRPr>
            </a:lvl3pPr>
            <a:lvl4pPr marL="914400" indent="-228600" algn="l" defTabSz="914400" rtl="0" eaLnBrk="1" latinLnBrk="0" hangingPunct="1">
              <a:lnSpc>
                <a:spcPct val="90000"/>
              </a:lnSpc>
              <a:spcBef>
                <a:spcPts val="200"/>
              </a:spcBef>
              <a:spcAft>
                <a:spcPts val="400"/>
              </a:spcAft>
              <a:buClr>
                <a:schemeClr val="accent1"/>
              </a:buClr>
              <a:buSzPct val="80000"/>
              <a:buFont typeface="Wingdings" panose="05000000000000000000" pitchFamily="2" charset="2"/>
              <a:buChar char="§"/>
              <a:defRPr sz="2000" kern="1200">
                <a:solidFill>
                  <a:schemeClr val="tx1"/>
                </a:solidFill>
                <a:latin typeface="+mn-lt"/>
                <a:ea typeface="+mn-ea"/>
                <a:cs typeface="+mn-cs"/>
              </a:defRPr>
            </a:lvl4pPr>
            <a:lvl5pPr marL="1143000" indent="-228600" algn="l" defTabSz="914400" rtl="0" eaLnBrk="1" latinLnBrk="0" hangingPunct="1">
              <a:lnSpc>
                <a:spcPct val="90000"/>
              </a:lnSpc>
              <a:spcBef>
                <a:spcPts val="200"/>
              </a:spcBef>
              <a:spcAft>
                <a:spcPts val="400"/>
              </a:spcAft>
              <a:buClr>
                <a:schemeClr val="tx2"/>
              </a:buClr>
              <a:buSzPct val="80000"/>
              <a:buFont typeface="Wingdings" panose="05000000000000000000" pitchFamily="2" charset="2"/>
              <a:buChar char="§"/>
              <a:defRPr sz="2000" kern="1200">
                <a:solidFill>
                  <a:schemeClr val="tx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0" indent="0">
              <a:buNone/>
            </a:pPr>
            <a:r>
              <a:rPr lang="en-US" sz="1200" i="1" dirty="0"/>
              <a:t>John Hattie</a:t>
            </a:r>
          </a:p>
        </p:txBody>
      </p:sp>
      <p:pic>
        <p:nvPicPr>
          <p:cNvPr id="4" name="Picture 3" descr="Understanding effect size in John Hattie's research">
            <a:extLst>
              <a:ext uri="{FF2B5EF4-FFF2-40B4-BE49-F238E27FC236}">
                <a16:creationId xmlns:a16="http://schemas.microsoft.com/office/drawing/2014/main" id="{C8E72E35-F365-90B2-956E-2656473AE58F}"/>
              </a:ext>
            </a:extLst>
          </p:cNvPr>
          <p:cNvPicPr>
            <a:picLocks noChangeAspect="1"/>
          </p:cNvPicPr>
          <p:nvPr/>
        </p:nvPicPr>
        <p:blipFill>
          <a:blip r:embed="rId3"/>
          <a:stretch>
            <a:fillRect/>
          </a:stretch>
        </p:blipFill>
        <p:spPr>
          <a:xfrm>
            <a:off x="949399" y="1684021"/>
            <a:ext cx="4916229" cy="4119881"/>
          </a:xfrm>
          <a:prstGeom prst="rect">
            <a:avLst/>
          </a:prstGeom>
        </p:spPr>
      </p:pic>
    </p:spTree>
    <p:extLst>
      <p:ext uri="{BB962C8B-B14F-4D97-AF65-F5344CB8AC3E}">
        <p14:creationId xmlns:p14="http://schemas.microsoft.com/office/powerpoint/2010/main" val="31333222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B411EF-CDF5-987B-9E59-5973DC08CD3B}"/>
              </a:ext>
            </a:extLst>
          </p:cNvPr>
          <p:cNvSpPr>
            <a:spLocks noGrp="1"/>
          </p:cNvSpPr>
          <p:nvPr>
            <p:ph idx="1"/>
          </p:nvPr>
        </p:nvSpPr>
        <p:spPr/>
        <p:txBody>
          <a:bodyPr/>
          <a:lstStyle/>
          <a:p>
            <a:pPr marL="571500" indent="-571500">
              <a:buFont typeface="Arial" panose="020B0604020202020204" pitchFamily="34" charset="0"/>
              <a:buChar char="•"/>
            </a:pPr>
            <a:r>
              <a:rPr lang="en-US" dirty="0"/>
              <a:t>Collective Teacher Efficacy: </a:t>
            </a:r>
            <a:r>
              <a:rPr lang="en-US" b="1" dirty="0"/>
              <a:t>1.57</a:t>
            </a:r>
          </a:p>
          <a:p>
            <a:pPr marL="800100" lvl="1" indent="-571500">
              <a:buFont typeface="Arial" panose="020B0604020202020204" pitchFamily="34" charset="0"/>
              <a:buChar char="•"/>
            </a:pPr>
            <a:r>
              <a:rPr lang="en-US" dirty="0"/>
              <a:t>Staff’s shared belief they can affect outcomes</a:t>
            </a:r>
          </a:p>
          <a:p>
            <a:pPr marL="571500" indent="-571500">
              <a:buFont typeface="Arial" panose="020B0604020202020204" pitchFamily="34" charset="0"/>
              <a:buChar char="•"/>
            </a:pPr>
            <a:r>
              <a:rPr lang="en-US" dirty="0"/>
              <a:t>Teacher Credibility: </a:t>
            </a:r>
            <a:r>
              <a:rPr lang="en-US" b="1" dirty="0"/>
              <a:t>.90</a:t>
            </a:r>
          </a:p>
          <a:p>
            <a:pPr marL="571500" indent="-571500">
              <a:buFont typeface="Arial" panose="020B0604020202020204" pitchFamily="34" charset="0"/>
              <a:buChar char="•"/>
            </a:pPr>
            <a:r>
              <a:rPr lang="en-US" dirty="0"/>
              <a:t>Students’ Self-Efficacy: </a:t>
            </a:r>
            <a:r>
              <a:rPr lang="en-US" b="1" dirty="0"/>
              <a:t>.92</a:t>
            </a:r>
          </a:p>
          <a:p>
            <a:pPr marL="571500" indent="-571500">
              <a:buFont typeface="Arial" panose="020B0604020202020204" pitchFamily="34" charset="0"/>
              <a:buChar char="•"/>
            </a:pPr>
            <a:r>
              <a:rPr lang="en-US" dirty="0"/>
              <a:t>Teacher/Student Relationships: </a:t>
            </a:r>
            <a:r>
              <a:rPr lang="en-US" b="1" dirty="0"/>
              <a:t>.72</a:t>
            </a:r>
          </a:p>
          <a:p>
            <a:pPr marL="571500" indent="-571500">
              <a:buFont typeface="Arial" panose="020B0604020202020204" pitchFamily="34" charset="0"/>
              <a:buChar char="•"/>
            </a:pPr>
            <a:r>
              <a:rPr lang="en-US" dirty="0"/>
              <a:t>Structured Peer Teaching</a:t>
            </a:r>
            <a:r>
              <a:rPr lang="en-US" b="1" dirty="0"/>
              <a:t>: 1.20</a:t>
            </a:r>
            <a:endParaRPr lang="en-US" dirty="0"/>
          </a:p>
        </p:txBody>
      </p:sp>
      <p:sp>
        <p:nvSpPr>
          <p:cNvPr id="5" name="Title 1">
            <a:extLst>
              <a:ext uri="{FF2B5EF4-FFF2-40B4-BE49-F238E27FC236}">
                <a16:creationId xmlns:a16="http://schemas.microsoft.com/office/drawing/2014/main" id="{7CF4BA18-C14D-6E35-1D83-A6F282EBFB4D}"/>
              </a:ext>
            </a:extLst>
          </p:cNvPr>
          <p:cNvSpPr>
            <a:spLocks noGrp="1"/>
          </p:cNvSpPr>
          <p:nvPr>
            <p:ph type="title"/>
          </p:nvPr>
        </p:nvSpPr>
        <p:spPr>
          <a:xfrm>
            <a:off x="701675" y="693738"/>
            <a:ext cx="10788650" cy="731837"/>
          </a:xfrm>
        </p:spPr>
        <p:txBody>
          <a:bodyPr anchor="t">
            <a:normAutofit/>
          </a:bodyPr>
          <a:lstStyle/>
          <a:p>
            <a:r>
              <a:rPr lang="en-US" sz="4400" dirty="0"/>
              <a:t>Hattie’s Visible Learning Outcomes</a:t>
            </a:r>
          </a:p>
        </p:txBody>
      </p:sp>
      <p:sp>
        <p:nvSpPr>
          <p:cNvPr id="7" name="Text Placeholder 3">
            <a:extLst>
              <a:ext uri="{FF2B5EF4-FFF2-40B4-BE49-F238E27FC236}">
                <a16:creationId xmlns:a16="http://schemas.microsoft.com/office/drawing/2014/main" id="{7CC7F22A-7A6C-3E2A-F771-87239FE59127}"/>
              </a:ext>
            </a:extLst>
          </p:cNvPr>
          <p:cNvSpPr txBox="1">
            <a:spLocks noGrp="1"/>
          </p:cNvSpPr>
          <p:nvPr>
            <p:ph type="body" sz="half" idx="13"/>
          </p:nvPr>
        </p:nvSpPr>
        <p:spPr>
          <a:xfrm>
            <a:off x="10563860" y="6164262"/>
            <a:ext cx="3518784" cy="365125"/>
          </a:xfrm>
          <a:prstGeom prst="rect">
            <a:avLst/>
          </a:prstGeom>
        </p:spPr>
        <p:txBody>
          <a:bodyPr/>
          <a:lstStyle>
            <a:lvl1pPr marL="284163" indent="-284163" algn="l" defTabSz="914400" rtl="0" eaLnBrk="1" latinLnBrk="0" hangingPunct="1">
              <a:lnSpc>
                <a:spcPct val="90000"/>
              </a:lnSpc>
              <a:spcBef>
                <a:spcPts val="1400"/>
              </a:spcBef>
              <a:buClr>
                <a:schemeClr val="tx2"/>
              </a:buClr>
              <a:buSzPct val="80000"/>
              <a:buFont typeface="Wingdings" panose="05000000000000000000" pitchFamily="2" charset="2"/>
              <a:buChar char="§"/>
              <a:defRPr sz="3600" kern="1200">
                <a:solidFill>
                  <a:schemeClr val="tx1"/>
                </a:solidFill>
                <a:latin typeface="+mn-lt"/>
                <a:ea typeface="+mn-ea"/>
                <a:cs typeface="+mn-cs"/>
              </a:defRPr>
            </a:lvl1pPr>
            <a:lvl2pPr marL="457200" indent="-228600" algn="l" defTabSz="914400" rtl="0" eaLnBrk="1" latinLnBrk="0" hangingPunct="1">
              <a:lnSpc>
                <a:spcPct val="90000"/>
              </a:lnSpc>
              <a:spcBef>
                <a:spcPts val="200"/>
              </a:spcBef>
              <a:spcAft>
                <a:spcPts val="400"/>
              </a:spcAft>
              <a:buClr>
                <a:schemeClr val="bg2"/>
              </a:buClr>
              <a:buSzPct val="80000"/>
              <a:buFont typeface="Wingdings" panose="05000000000000000000" pitchFamily="2" charset="2"/>
              <a:buChar char="§"/>
              <a:defRPr sz="2800" kern="1200">
                <a:solidFill>
                  <a:schemeClr val="tx1"/>
                </a:solidFill>
                <a:latin typeface="+mn-lt"/>
                <a:ea typeface="+mn-ea"/>
                <a:cs typeface="+mn-cs"/>
              </a:defRPr>
            </a:lvl2pPr>
            <a:lvl3pPr marL="685800" indent="-228600" algn="l" defTabSz="914400" rtl="0" eaLnBrk="1" latinLnBrk="0" hangingPunct="1">
              <a:lnSpc>
                <a:spcPct val="90000"/>
              </a:lnSpc>
              <a:spcBef>
                <a:spcPts val="200"/>
              </a:spcBef>
              <a:spcAft>
                <a:spcPts val="400"/>
              </a:spcAft>
              <a:buClr>
                <a:schemeClr val="accent4"/>
              </a:buClr>
              <a:buSzPct val="80000"/>
              <a:buFont typeface="Wingdings" panose="05000000000000000000" pitchFamily="2" charset="2"/>
              <a:buChar char="§"/>
              <a:defRPr sz="2400" kern="1200">
                <a:solidFill>
                  <a:schemeClr val="tx1"/>
                </a:solidFill>
                <a:latin typeface="+mn-lt"/>
                <a:ea typeface="+mn-ea"/>
                <a:cs typeface="+mn-cs"/>
              </a:defRPr>
            </a:lvl3pPr>
            <a:lvl4pPr marL="914400" indent="-228600" algn="l" defTabSz="914400" rtl="0" eaLnBrk="1" latinLnBrk="0" hangingPunct="1">
              <a:lnSpc>
                <a:spcPct val="90000"/>
              </a:lnSpc>
              <a:spcBef>
                <a:spcPts val="200"/>
              </a:spcBef>
              <a:spcAft>
                <a:spcPts val="400"/>
              </a:spcAft>
              <a:buClr>
                <a:schemeClr val="accent1"/>
              </a:buClr>
              <a:buSzPct val="80000"/>
              <a:buFont typeface="Wingdings" panose="05000000000000000000" pitchFamily="2" charset="2"/>
              <a:buChar char="§"/>
              <a:defRPr sz="2000" kern="1200">
                <a:solidFill>
                  <a:schemeClr val="tx1"/>
                </a:solidFill>
                <a:latin typeface="+mn-lt"/>
                <a:ea typeface="+mn-ea"/>
                <a:cs typeface="+mn-cs"/>
              </a:defRPr>
            </a:lvl4pPr>
            <a:lvl5pPr marL="1143000" indent="-228600" algn="l" defTabSz="914400" rtl="0" eaLnBrk="1" latinLnBrk="0" hangingPunct="1">
              <a:lnSpc>
                <a:spcPct val="90000"/>
              </a:lnSpc>
              <a:spcBef>
                <a:spcPts val="200"/>
              </a:spcBef>
              <a:spcAft>
                <a:spcPts val="400"/>
              </a:spcAft>
              <a:buClr>
                <a:schemeClr val="tx2"/>
              </a:buClr>
              <a:buSzPct val="80000"/>
              <a:buFont typeface="Wingdings" panose="05000000000000000000" pitchFamily="2" charset="2"/>
              <a:buChar char="§"/>
              <a:defRPr sz="2000" kern="1200">
                <a:solidFill>
                  <a:schemeClr val="tx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0" indent="0">
              <a:buNone/>
            </a:pPr>
            <a:r>
              <a:rPr lang="en-US" sz="1200" i="1" dirty="0"/>
              <a:t>John Hattie</a:t>
            </a:r>
          </a:p>
        </p:txBody>
      </p:sp>
    </p:spTree>
    <p:extLst>
      <p:ext uri="{BB962C8B-B14F-4D97-AF65-F5344CB8AC3E}">
        <p14:creationId xmlns:p14="http://schemas.microsoft.com/office/powerpoint/2010/main" val="31124692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EC6FE6-D846-E595-AD7A-0D4C90C597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5419F6-4413-8B91-5DDA-D3B660163295}"/>
              </a:ext>
            </a:extLst>
          </p:cNvPr>
          <p:cNvSpPr>
            <a:spLocks noGrp="1"/>
          </p:cNvSpPr>
          <p:nvPr>
            <p:ph type="title"/>
          </p:nvPr>
        </p:nvSpPr>
        <p:spPr>
          <a:xfrm>
            <a:off x="677891" y="2687420"/>
            <a:ext cx="10378440" cy="949667"/>
          </a:xfrm>
        </p:spPr>
        <p:txBody>
          <a:bodyPr/>
          <a:lstStyle/>
          <a:p>
            <a:r>
              <a:rPr lang="en-US" dirty="0"/>
              <a:t>Review…</a:t>
            </a:r>
          </a:p>
        </p:txBody>
      </p:sp>
    </p:spTree>
    <p:extLst>
      <p:ext uri="{BB962C8B-B14F-4D97-AF65-F5344CB8AC3E}">
        <p14:creationId xmlns:p14="http://schemas.microsoft.com/office/powerpoint/2010/main" val="14154622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84E913-55C7-2332-C7BC-D92686B882C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A9921B2-60D7-51C2-50DE-C7C9D84D9D2C}"/>
              </a:ext>
            </a:extLst>
          </p:cNvPr>
          <p:cNvSpPr>
            <a:spLocks noGrp="1"/>
          </p:cNvSpPr>
          <p:nvPr>
            <p:ph type="body" sz="quarter" idx="13"/>
          </p:nvPr>
        </p:nvSpPr>
        <p:spPr/>
        <p:txBody>
          <a:bodyPr/>
          <a:lstStyle/>
          <a:p>
            <a:r>
              <a:rPr lang="en-US" dirty="0"/>
              <a:t>Discussion Questions</a:t>
            </a:r>
          </a:p>
        </p:txBody>
      </p:sp>
      <p:sp>
        <p:nvSpPr>
          <p:cNvPr id="3" name="Title 2">
            <a:extLst>
              <a:ext uri="{FF2B5EF4-FFF2-40B4-BE49-F238E27FC236}">
                <a16:creationId xmlns:a16="http://schemas.microsoft.com/office/drawing/2014/main" id="{3B2EB514-2156-5941-9245-C3A53132C83C}"/>
              </a:ext>
            </a:extLst>
          </p:cNvPr>
          <p:cNvSpPr>
            <a:spLocks noGrp="1"/>
          </p:cNvSpPr>
          <p:nvPr>
            <p:ph type="title"/>
          </p:nvPr>
        </p:nvSpPr>
        <p:spPr>
          <a:xfrm>
            <a:off x="700405" y="1525973"/>
            <a:ext cx="10789920" cy="2220693"/>
          </a:xfrm>
        </p:spPr>
        <p:txBody>
          <a:bodyPr>
            <a:normAutofit fontScale="90000"/>
          </a:bodyPr>
          <a:lstStyle/>
          <a:p>
            <a:pPr marL="742950" indent="-742950">
              <a:buFont typeface="+mj-lt"/>
              <a:buAutoNum type="arabicParenR"/>
            </a:pPr>
            <a:r>
              <a:rPr lang="en-US" sz="3100" dirty="0"/>
              <a:t>How/where do your identified top 5 align with the research? Where does it diverge?</a:t>
            </a:r>
            <a:br>
              <a:rPr lang="en-US" sz="3100" dirty="0"/>
            </a:br>
            <a:br>
              <a:rPr lang="en-US" sz="3100" dirty="0"/>
            </a:br>
            <a:r>
              <a:rPr lang="en-US" sz="3100" dirty="0"/>
              <a:t>If it diverges, do you want to keep it on your list? What does that tell you about your community?</a:t>
            </a:r>
            <a:br>
              <a:rPr lang="en-US" dirty="0"/>
            </a:br>
            <a:br>
              <a:rPr lang="en-US" dirty="0"/>
            </a:br>
            <a:br>
              <a:rPr lang="en-US" dirty="0"/>
            </a:br>
            <a:br>
              <a:rPr lang="en-US" dirty="0"/>
            </a:br>
            <a:br>
              <a:rPr lang="en-US" dirty="0"/>
            </a:br>
            <a:endParaRPr lang="en-US" dirty="0"/>
          </a:p>
        </p:txBody>
      </p:sp>
      <p:sp>
        <p:nvSpPr>
          <p:cNvPr id="4" name="Title 2">
            <a:extLst>
              <a:ext uri="{FF2B5EF4-FFF2-40B4-BE49-F238E27FC236}">
                <a16:creationId xmlns:a16="http://schemas.microsoft.com/office/drawing/2014/main" id="{BF8DC416-53A6-CDF2-1BD8-89A6FC051C33}"/>
              </a:ext>
            </a:extLst>
          </p:cNvPr>
          <p:cNvSpPr txBox="1">
            <a:spLocks/>
          </p:cNvSpPr>
          <p:nvPr/>
        </p:nvSpPr>
        <p:spPr>
          <a:xfrm>
            <a:off x="700405" y="3746666"/>
            <a:ext cx="10789920" cy="1143890"/>
          </a:xfrm>
          <a:prstGeom prst="rect">
            <a:avLst/>
          </a:prstGeom>
        </p:spPr>
        <p:txBody>
          <a:bodyPr vert="horz" lIns="91440" tIns="45720" rIns="91440" bIns="45720" rtlCol="0" anchor="t">
            <a:noAutofit/>
          </a:bodyPr>
          <a:lstStyle>
            <a:lvl1pPr marL="346075" indent="-346075" algn="l" defTabSz="914400" rtl="0" eaLnBrk="1" latinLnBrk="0" hangingPunct="1">
              <a:lnSpc>
                <a:spcPct val="85000"/>
              </a:lnSpc>
              <a:spcBef>
                <a:spcPct val="0"/>
              </a:spcBef>
              <a:buClr>
                <a:schemeClr val="tx2"/>
              </a:buClr>
              <a:buSzPct val="80000"/>
              <a:buFont typeface="Wingdings" panose="05000000000000000000" pitchFamily="2" charset="2"/>
              <a:buChar char="§"/>
              <a:defRPr sz="3600" b="0" kern="1200" cap="none" baseline="0">
                <a:solidFill>
                  <a:schemeClr val="tx1"/>
                </a:solidFill>
                <a:latin typeface="+mn-lt"/>
                <a:ea typeface="+mj-ea"/>
                <a:cs typeface="+mj-cs"/>
              </a:defRPr>
            </a:lvl1pPr>
          </a:lstStyle>
          <a:p>
            <a:pPr marL="742950" indent="-742950">
              <a:buFont typeface="+mj-lt"/>
              <a:buAutoNum type="arabicParenR" startAt="2"/>
            </a:pPr>
            <a:r>
              <a:rPr lang="en-US" sz="2800" dirty="0"/>
              <a:t>As a school, is there anything you are doing well that </a:t>
            </a:r>
            <a:r>
              <a:rPr lang="en-US" sz="2800" b="1" i="1" dirty="0"/>
              <a:t>isn’t</a:t>
            </a:r>
            <a:r>
              <a:rPr lang="en-US" sz="2800" dirty="0"/>
              <a:t> reflected in your GEAR UP plan, but you feel is positively impacting your college-going culture? </a:t>
            </a:r>
            <a:r>
              <a:rPr lang="en-US" sz="2800" b="1" i="1" dirty="0"/>
              <a:t>If so, add to your list. </a:t>
            </a:r>
          </a:p>
        </p:txBody>
      </p:sp>
      <p:sp>
        <p:nvSpPr>
          <p:cNvPr id="6" name="TextBox 5">
            <a:extLst>
              <a:ext uri="{FF2B5EF4-FFF2-40B4-BE49-F238E27FC236}">
                <a16:creationId xmlns:a16="http://schemas.microsoft.com/office/drawing/2014/main" id="{1E055EA3-EFF4-E302-754F-02FBEC99AF18}"/>
              </a:ext>
            </a:extLst>
          </p:cNvPr>
          <p:cNvSpPr txBox="1"/>
          <p:nvPr/>
        </p:nvSpPr>
        <p:spPr>
          <a:xfrm>
            <a:off x="700405" y="5173095"/>
            <a:ext cx="10574147" cy="1384995"/>
          </a:xfrm>
          <a:prstGeom prst="rect">
            <a:avLst/>
          </a:prstGeom>
          <a:noFill/>
        </p:spPr>
        <p:txBody>
          <a:bodyPr wrap="square">
            <a:spAutoFit/>
          </a:bodyPr>
          <a:lstStyle/>
          <a:p>
            <a:pPr marL="742950" indent="-742950">
              <a:buClr>
                <a:schemeClr val="accent1"/>
              </a:buClr>
              <a:buFont typeface="+mj-lt"/>
              <a:buAutoNum type="arabicParenR" startAt="3"/>
            </a:pPr>
            <a:r>
              <a:rPr lang="en-US" sz="2800" dirty="0"/>
              <a:t>Moving into the final years of the grant, where do you want to prioritize your sustainability efforts </a:t>
            </a:r>
            <a:r>
              <a:rPr lang="en-US" sz="2800" b="1" dirty="0"/>
              <a:t>(*)</a:t>
            </a:r>
            <a:r>
              <a:rPr lang="en-US" sz="2800" dirty="0"/>
              <a:t>?  What might you want to add/emphasize for Years 5-7? </a:t>
            </a:r>
            <a:r>
              <a:rPr lang="en-US" sz="2800" b="1" i="1" dirty="0"/>
              <a:t>Add to your list. </a:t>
            </a:r>
            <a:r>
              <a:rPr lang="en-US" sz="2800" i="1" dirty="0"/>
              <a:t>  </a:t>
            </a:r>
          </a:p>
        </p:txBody>
      </p:sp>
      <p:pic>
        <p:nvPicPr>
          <p:cNvPr id="5" name="Online Media 4" title="10 Minute Timer">
            <a:hlinkClick r:id="" action="ppaction://media"/>
            <a:extLst>
              <a:ext uri="{FF2B5EF4-FFF2-40B4-BE49-F238E27FC236}">
                <a16:creationId xmlns:a16="http://schemas.microsoft.com/office/drawing/2014/main" id="{E11472AC-BB07-EF82-0971-89E698F9600F}"/>
              </a:ext>
            </a:extLst>
          </p:cNvPr>
          <p:cNvPicPr>
            <a:picLocks noRot="1" noChangeAspect="1"/>
          </p:cNvPicPr>
          <p:nvPr>
            <a:videoFile r:link="rId1"/>
          </p:nvPr>
        </p:nvPicPr>
        <p:blipFill>
          <a:blip r:embed="rId4"/>
          <a:stretch>
            <a:fillRect/>
          </a:stretch>
        </p:blipFill>
        <p:spPr>
          <a:xfrm>
            <a:off x="10181230" y="-13418"/>
            <a:ext cx="2010770" cy="1136085"/>
          </a:xfrm>
          <a:prstGeom prst="rect">
            <a:avLst/>
          </a:prstGeom>
        </p:spPr>
      </p:pic>
    </p:spTree>
    <p:extLst>
      <p:ext uri="{BB962C8B-B14F-4D97-AF65-F5344CB8AC3E}">
        <p14:creationId xmlns:p14="http://schemas.microsoft.com/office/powerpoint/2010/main" val="565998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3F9F4-587D-0815-544A-7A8A983C2BFB}"/>
              </a:ext>
            </a:extLst>
          </p:cNvPr>
          <p:cNvSpPr>
            <a:spLocks noGrp="1"/>
          </p:cNvSpPr>
          <p:nvPr>
            <p:ph type="title"/>
          </p:nvPr>
        </p:nvSpPr>
        <p:spPr/>
        <p:txBody>
          <a:bodyPr/>
          <a:lstStyle/>
          <a:p>
            <a:r>
              <a:rPr lang="en-US" sz="4400" dirty="0"/>
              <a:t>Gallery Walk</a:t>
            </a:r>
          </a:p>
        </p:txBody>
      </p:sp>
      <p:sp>
        <p:nvSpPr>
          <p:cNvPr id="3" name="Content Placeholder 2">
            <a:extLst>
              <a:ext uri="{FF2B5EF4-FFF2-40B4-BE49-F238E27FC236}">
                <a16:creationId xmlns:a16="http://schemas.microsoft.com/office/drawing/2014/main" id="{CFCC4A41-5F32-5402-1F53-9064771ACDC1}"/>
              </a:ext>
            </a:extLst>
          </p:cNvPr>
          <p:cNvSpPr>
            <a:spLocks noGrp="1"/>
          </p:cNvSpPr>
          <p:nvPr>
            <p:ph sz="half" idx="1"/>
          </p:nvPr>
        </p:nvSpPr>
        <p:spPr/>
        <p:txBody>
          <a:bodyPr/>
          <a:lstStyle/>
          <a:p>
            <a:pPr marL="571500" indent="-571500">
              <a:buFont typeface="Arial" panose="020B0604020202020204" pitchFamily="34" charset="0"/>
              <a:buChar char="•"/>
            </a:pPr>
            <a:r>
              <a:rPr lang="en-US" sz="4400" b="1" dirty="0"/>
              <a:t>School Teams</a:t>
            </a:r>
          </a:p>
          <a:p>
            <a:pPr marL="1028700" lvl="1" indent="-571500">
              <a:buFont typeface="Arial" panose="020B0604020202020204" pitchFamily="34" charset="0"/>
              <a:buChar char="•"/>
            </a:pPr>
            <a:r>
              <a:rPr lang="en-US" sz="4000" dirty="0"/>
              <a:t>Assign a ‘Host’ for both rotations</a:t>
            </a:r>
          </a:p>
          <a:p>
            <a:pPr marL="1257300" lvl="3" indent="-571500">
              <a:buFont typeface="Arial" panose="020B0604020202020204" pitchFamily="34" charset="0"/>
              <a:buChar char="•"/>
            </a:pPr>
            <a:r>
              <a:rPr lang="en-US" sz="3200" dirty="0"/>
              <a:t>Top 5+</a:t>
            </a:r>
          </a:p>
          <a:p>
            <a:pPr marL="1257300" lvl="3" indent="-571500">
              <a:buFont typeface="Arial" panose="020B0604020202020204" pitchFamily="34" charset="0"/>
              <a:buChar char="•"/>
            </a:pPr>
            <a:r>
              <a:rPr lang="en-US" sz="3200" dirty="0"/>
              <a:t>Selection Criteria</a:t>
            </a:r>
          </a:p>
          <a:p>
            <a:pPr marL="1257300" lvl="3" indent="-571500">
              <a:buFont typeface="Arial" panose="020B0604020202020204" pitchFamily="34" charset="0"/>
              <a:buChar char="•"/>
            </a:pPr>
            <a:r>
              <a:rPr lang="en-US" sz="3200" dirty="0"/>
              <a:t>Prioritized Sustainability</a:t>
            </a:r>
          </a:p>
          <a:p>
            <a:pPr marL="1257300" lvl="3" indent="-571500">
              <a:buFont typeface="Arial" panose="020B0604020202020204" pitchFamily="34" charset="0"/>
              <a:buChar char="•"/>
            </a:pPr>
            <a:r>
              <a:rPr lang="en-US" sz="3200" dirty="0"/>
              <a:t>Questions</a:t>
            </a:r>
          </a:p>
          <a:p>
            <a:pPr lvl="1"/>
            <a:endParaRPr lang="en-US" dirty="0"/>
          </a:p>
          <a:p>
            <a:pPr lvl="1"/>
            <a:endParaRPr lang="en-US" dirty="0"/>
          </a:p>
          <a:p>
            <a:endParaRPr lang="en-US" dirty="0"/>
          </a:p>
          <a:p>
            <a:pPr marL="571500" indent="-571500">
              <a:buFont typeface="Arial" panose="020B0604020202020204" pitchFamily="34" charset="0"/>
              <a:buChar char="•"/>
            </a:pPr>
            <a:endParaRPr lang="en-US" dirty="0"/>
          </a:p>
        </p:txBody>
      </p:sp>
      <p:sp>
        <p:nvSpPr>
          <p:cNvPr id="5" name="Content Placeholder 4">
            <a:extLst>
              <a:ext uri="{FF2B5EF4-FFF2-40B4-BE49-F238E27FC236}">
                <a16:creationId xmlns:a16="http://schemas.microsoft.com/office/drawing/2014/main" id="{9E8647FA-6615-AB8B-D37D-C940979A45CA}"/>
              </a:ext>
            </a:extLst>
          </p:cNvPr>
          <p:cNvSpPr>
            <a:spLocks noGrp="1"/>
          </p:cNvSpPr>
          <p:nvPr>
            <p:ph sz="half" idx="2"/>
          </p:nvPr>
        </p:nvSpPr>
        <p:spPr/>
        <p:txBody>
          <a:bodyPr/>
          <a:lstStyle/>
          <a:p>
            <a:r>
              <a:rPr lang="en-US" sz="4400" b="1" dirty="0"/>
              <a:t>Team Members</a:t>
            </a:r>
          </a:p>
          <a:p>
            <a:pPr marL="800100" lvl="1" indent="-571500">
              <a:buFont typeface="Arial" panose="020B0604020202020204" pitchFamily="34" charset="0"/>
              <a:buChar char="•"/>
            </a:pPr>
            <a:r>
              <a:rPr lang="en-US" sz="4000" dirty="0"/>
              <a:t>Divide and conquer</a:t>
            </a:r>
          </a:p>
          <a:p>
            <a:pPr marL="800100" lvl="1" indent="-571500">
              <a:buFont typeface="Arial" panose="020B0604020202020204" pitchFamily="34" charset="0"/>
              <a:buChar char="•"/>
            </a:pPr>
            <a:r>
              <a:rPr lang="en-US" sz="4000" dirty="0"/>
              <a:t>Two, 8 Minute Rotations</a:t>
            </a:r>
          </a:p>
          <a:p>
            <a:pPr marL="800100" lvl="1" indent="-571500">
              <a:buFont typeface="Arial" panose="020B0604020202020204" pitchFamily="34" charset="0"/>
              <a:buChar char="•"/>
            </a:pPr>
            <a:r>
              <a:rPr lang="en-US" sz="4000" dirty="0"/>
              <a:t>Gather insight, ask questions</a:t>
            </a:r>
          </a:p>
          <a:p>
            <a:endParaRPr lang="en-US" dirty="0"/>
          </a:p>
        </p:txBody>
      </p:sp>
      <p:pic>
        <p:nvPicPr>
          <p:cNvPr id="6" name="Online Media 5" title="8 Minute Cute Back to School Timer (Chimes Alarm at End)">
            <a:hlinkClick r:id="" action="ppaction://media"/>
            <a:extLst>
              <a:ext uri="{FF2B5EF4-FFF2-40B4-BE49-F238E27FC236}">
                <a16:creationId xmlns:a16="http://schemas.microsoft.com/office/drawing/2014/main" id="{FEFCAB7E-C3ED-218A-6761-AF7DE9DC12E9}"/>
              </a:ext>
            </a:extLst>
          </p:cNvPr>
          <p:cNvPicPr>
            <a:picLocks noRot="1" noChangeAspect="1"/>
          </p:cNvPicPr>
          <p:nvPr>
            <a:videoFile r:link="rId1"/>
          </p:nvPr>
        </p:nvPicPr>
        <p:blipFill>
          <a:blip r:embed="rId4"/>
          <a:stretch>
            <a:fillRect/>
          </a:stretch>
        </p:blipFill>
        <p:spPr>
          <a:xfrm>
            <a:off x="10164549" y="-54598"/>
            <a:ext cx="2027451" cy="1145510"/>
          </a:xfrm>
          <a:prstGeom prst="rect">
            <a:avLst/>
          </a:prstGeom>
        </p:spPr>
      </p:pic>
    </p:spTree>
    <p:extLst>
      <p:ext uri="{BB962C8B-B14F-4D97-AF65-F5344CB8AC3E}">
        <p14:creationId xmlns:p14="http://schemas.microsoft.com/office/powerpoint/2010/main" val="104870222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4BB64E-1EEC-C625-31BB-2DCC18FAC6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5B4BB2-A5BB-387E-2852-546B1170C5DA}"/>
              </a:ext>
            </a:extLst>
          </p:cNvPr>
          <p:cNvSpPr>
            <a:spLocks noGrp="1"/>
          </p:cNvSpPr>
          <p:nvPr>
            <p:ph type="title"/>
          </p:nvPr>
        </p:nvSpPr>
        <p:spPr/>
        <p:txBody>
          <a:bodyPr/>
          <a:lstStyle/>
          <a:p>
            <a:pPr algn="ctr"/>
            <a:r>
              <a:rPr lang="en-US" sz="41300" dirty="0"/>
              <a:t>1</a:t>
            </a:r>
          </a:p>
        </p:txBody>
      </p:sp>
      <p:sp>
        <p:nvSpPr>
          <p:cNvPr id="9" name="Text Placeholder 8">
            <a:extLst>
              <a:ext uri="{FF2B5EF4-FFF2-40B4-BE49-F238E27FC236}">
                <a16:creationId xmlns:a16="http://schemas.microsoft.com/office/drawing/2014/main" id="{DAC7F909-6485-9181-A237-051806AC0F6E}"/>
              </a:ext>
            </a:extLst>
          </p:cNvPr>
          <p:cNvSpPr>
            <a:spLocks noGrp="1"/>
          </p:cNvSpPr>
          <p:nvPr>
            <p:ph type="body" sz="quarter" idx="15"/>
          </p:nvPr>
        </p:nvSpPr>
        <p:spPr>
          <a:xfrm>
            <a:off x="6291618" y="693419"/>
            <a:ext cx="5900382" cy="731520"/>
          </a:xfrm>
        </p:spPr>
        <p:txBody>
          <a:bodyPr/>
          <a:lstStyle/>
          <a:p>
            <a:r>
              <a:rPr lang="en-US" dirty="0"/>
              <a:t>Planning Ahead…</a:t>
            </a:r>
          </a:p>
        </p:txBody>
      </p:sp>
      <p:sp>
        <p:nvSpPr>
          <p:cNvPr id="8" name="Content Placeholder 7">
            <a:extLst>
              <a:ext uri="{FF2B5EF4-FFF2-40B4-BE49-F238E27FC236}">
                <a16:creationId xmlns:a16="http://schemas.microsoft.com/office/drawing/2014/main" id="{CBC05E0D-503E-A2C0-94AD-6235A7FB62D5}"/>
              </a:ext>
            </a:extLst>
          </p:cNvPr>
          <p:cNvSpPr>
            <a:spLocks noGrp="1"/>
          </p:cNvSpPr>
          <p:nvPr>
            <p:ph sz="half" idx="14"/>
          </p:nvPr>
        </p:nvSpPr>
        <p:spPr>
          <a:xfrm>
            <a:off x="6421187" y="1663523"/>
            <a:ext cx="5164588" cy="4501058"/>
          </a:xfrm>
        </p:spPr>
        <p:txBody>
          <a:bodyPr/>
          <a:lstStyle/>
          <a:p>
            <a:r>
              <a:rPr lang="en-US" dirty="0"/>
              <a:t>For Year 6, identify one activity you will commit to sustaining without the use of GU Funds</a:t>
            </a:r>
          </a:p>
          <a:p>
            <a:endParaRPr lang="en-US" sz="1100" dirty="0"/>
          </a:p>
          <a:p>
            <a:pPr marL="571500" indent="-571500">
              <a:buFont typeface="Arial" panose="020B0604020202020204" pitchFamily="34" charset="0"/>
              <a:buChar char="•"/>
            </a:pPr>
            <a:r>
              <a:rPr lang="en-US" b="1" dirty="0"/>
              <a:t> </a:t>
            </a:r>
            <a:r>
              <a:rPr lang="en-US" dirty="0"/>
              <a:t>Sticky Note:</a:t>
            </a:r>
          </a:p>
          <a:p>
            <a:pPr marL="1028700" lvl="1" indent="-571500">
              <a:buFont typeface="Arial" panose="020B0604020202020204" pitchFamily="34" charset="0"/>
              <a:buChar char="•"/>
            </a:pPr>
            <a:r>
              <a:rPr lang="en-US" dirty="0">
                <a:solidFill>
                  <a:schemeClr val="bg1"/>
                </a:solidFill>
              </a:rPr>
              <a:t>School</a:t>
            </a:r>
          </a:p>
          <a:p>
            <a:pPr marL="1028700" lvl="1" indent="-571500">
              <a:buFont typeface="Arial" panose="020B0604020202020204" pitchFamily="34" charset="0"/>
              <a:buChar char="•"/>
            </a:pPr>
            <a:r>
              <a:rPr lang="en-US" dirty="0">
                <a:solidFill>
                  <a:schemeClr val="bg1"/>
                </a:solidFill>
              </a:rPr>
              <a:t>Name of Activity</a:t>
            </a:r>
          </a:p>
        </p:txBody>
      </p:sp>
    </p:spTree>
    <p:extLst>
      <p:ext uri="{BB962C8B-B14F-4D97-AF65-F5344CB8AC3E}">
        <p14:creationId xmlns:p14="http://schemas.microsoft.com/office/powerpoint/2010/main" val="189975661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47067-8BF8-B969-168F-6E809BEF3210}"/>
              </a:ext>
            </a:extLst>
          </p:cNvPr>
          <p:cNvSpPr>
            <a:spLocks noGrp="1"/>
          </p:cNvSpPr>
          <p:nvPr>
            <p:ph type="title"/>
          </p:nvPr>
        </p:nvSpPr>
        <p:spPr/>
        <p:txBody>
          <a:bodyPr/>
          <a:lstStyle/>
          <a:p>
            <a:r>
              <a:rPr lang="en-US" dirty="0"/>
              <a:t>Partnerships</a:t>
            </a:r>
          </a:p>
        </p:txBody>
      </p:sp>
    </p:spTree>
    <p:extLst>
      <p:ext uri="{BB962C8B-B14F-4D97-AF65-F5344CB8AC3E}">
        <p14:creationId xmlns:p14="http://schemas.microsoft.com/office/powerpoint/2010/main" val="6009291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469AD-55C6-EEED-F982-B3F1703489F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786DA4A-099A-E964-EF67-D8260C0A03B9}"/>
              </a:ext>
            </a:extLst>
          </p:cNvPr>
          <p:cNvSpPr>
            <a:spLocks noGrp="1"/>
          </p:cNvSpPr>
          <p:nvPr>
            <p:ph type="body" sz="quarter" idx="13"/>
          </p:nvPr>
        </p:nvSpPr>
        <p:spPr/>
        <p:txBody>
          <a:bodyPr/>
          <a:lstStyle/>
          <a:p>
            <a:r>
              <a:rPr lang="en-US" dirty="0"/>
              <a:t>Discussion Questions</a:t>
            </a:r>
          </a:p>
        </p:txBody>
      </p:sp>
      <p:sp>
        <p:nvSpPr>
          <p:cNvPr id="3" name="Title 2">
            <a:extLst>
              <a:ext uri="{FF2B5EF4-FFF2-40B4-BE49-F238E27FC236}">
                <a16:creationId xmlns:a16="http://schemas.microsoft.com/office/drawing/2014/main" id="{0E306BEE-FF31-65B0-527A-4A06A9DD86FF}"/>
              </a:ext>
            </a:extLst>
          </p:cNvPr>
          <p:cNvSpPr>
            <a:spLocks noGrp="1"/>
          </p:cNvSpPr>
          <p:nvPr>
            <p:ph type="title"/>
          </p:nvPr>
        </p:nvSpPr>
        <p:spPr>
          <a:xfrm>
            <a:off x="464024" y="1459118"/>
            <a:ext cx="11026301" cy="2220693"/>
          </a:xfrm>
        </p:spPr>
        <p:txBody>
          <a:bodyPr>
            <a:normAutofit fontScale="90000"/>
          </a:bodyPr>
          <a:lstStyle/>
          <a:p>
            <a:pPr marL="742950" indent="-742950">
              <a:buFont typeface="+mj-lt"/>
              <a:buAutoNum type="arabicParenR"/>
            </a:pPr>
            <a:r>
              <a:rPr lang="en-US" sz="3100" dirty="0"/>
              <a:t>Review your list. Of the partners on your list, which relationships are genuinely active and mutually beneficial right now? Are there any missing?</a:t>
            </a:r>
            <a:br>
              <a:rPr lang="en-US" dirty="0"/>
            </a:br>
            <a:br>
              <a:rPr lang="en-US" dirty="0"/>
            </a:br>
            <a:br>
              <a:rPr lang="en-US" dirty="0"/>
            </a:br>
            <a:br>
              <a:rPr lang="en-US" dirty="0"/>
            </a:br>
            <a:br>
              <a:rPr lang="en-US" dirty="0"/>
            </a:br>
            <a:br>
              <a:rPr lang="en-US" dirty="0"/>
            </a:br>
            <a:endParaRPr lang="en-US" dirty="0"/>
          </a:p>
        </p:txBody>
      </p:sp>
      <p:sp>
        <p:nvSpPr>
          <p:cNvPr id="4" name="Title 2">
            <a:extLst>
              <a:ext uri="{FF2B5EF4-FFF2-40B4-BE49-F238E27FC236}">
                <a16:creationId xmlns:a16="http://schemas.microsoft.com/office/drawing/2014/main" id="{30AB88E7-8A02-CCB1-DBD5-EEB8D1B19BD1}"/>
              </a:ext>
            </a:extLst>
          </p:cNvPr>
          <p:cNvSpPr txBox="1">
            <a:spLocks/>
          </p:cNvSpPr>
          <p:nvPr/>
        </p:nvSpPr>
        <p:spPr>
          <a:xfrm>
            <a:off x="464024" y="2857055"/>
            <a:ext cx="11026301" cy="1143890"/>
          </a:xfrm>
          <a:prstGeom prst="rect">
            <a:avLst/>
          </a:prstGeom>
        </p:spPr>
        <p:txBody>
          <a:bodyPr vert="horz" lIns="91440" tIns="45720" rIns="91440" bIns="45720" rtlCol="0" anchor="t">
            <a:noAutofit/>
          </a:bodyPr>
          <a:lstStyle>
            <a:lvl1pPr marL="346075" indent="-346075" algn="l" defTabSz="914400" rtl="0" eaLnBrk="1" latinLnBrk="0" hangingPunct="1">
              <a:lnSpc>
                <a:spcPct val="85000"/>
              </a:lnSpc>
              <a:spcBef>
                <a:spcPct val="0"/>
              </a:spcBef>
              <a:buClr>
                <a:schemeClr val="tx2"/>
              </a:buClr>
              <a:buSzPct val="80000"/>
              <a:buFont typeface="Wingdings" panose="05000000000000000000" pitchFamily="2" charset="2"/>
              <a:buChar char="§"/>
              <a:defRPr sz="3600" b="0" kern="1200" cap="none" baseline="0">
                <a:solidFill>
                  <a:schemeClr val="tx1"/>
                </a:solidFill>
                <a:latin typeface="+mn-lt"/>
                <a:ea typeface="+mj-ea"/>
                <a:cs typeface="+mj-cs"/>
              </a:defRPr>
            </a:lvl1pPr>
          </a:lstStyle>
          <a:p>
            <a:pPr marL="742950" indent="-742950">
              <a:buFont typeface="+mj-lt"/>
              <a:buAutoNum type="arabicParenR" startAt="2"/>
            </a:pPr>
            <a:r>
              <a:rPr lang="en-US" sz="2800" dirty="0"/>
              <a:t>Are there partnerships that started strong but have faded? What would it realistically take to reactivate them?</a:t>
            </a:r>
          </a:p>
          <a:p>
            <a:pPr marL="742950" indent="-742950">
              <a:buFont typeface="+mj-lt"/>
              <a:buAutoNum type="arabicParenR" startAt="2"/>
            </a:pPr>
            <a:endParaRPr lang="en-US" sz="2800" dirty="0"/>
          </a:p>
        </p:txBody>
      </p:sp>
      <p:sp>
        <p:nvSpPr>
          <p:cNvPr id="6" name="TextBox 5">
            <a:extLst>
              <a:ext uri="{FF2B5EF4-FFF2-40B4-BE49-F238E27FC236}">
                <a16:creationId xmlns:a16="http://schemas.microsoft.com/office/drawing/2014/main" id="{56981D4D-0317-F29D-6616-BF02C5D41E59}"/>
              </a:ext>
            </a:extLst>
          </p:cNvPr>
          <p:cNvSpPr txBox="1"/>
          <p:nvPr/>
        </p:nvSpPr>
        <p:spPr>
          <a:xfrm>
            <a:off x="464024" y="3831253"/>
            <a:ext cx="11259403" cy="2739211"/>
          </a:xfrm>
          <a:prstGeom prst="rect">
            <a:avLst/>
          </a:prstGeom>
          <a:noFill/>
        </p:spPr>
        <p:txBody>
          <a:bodyPr wrap="square">
            <a:spAutoFit/>
          </a:bodyPr>
          <a:lstStyle/>
          <a:p>
            <a:pPr marL="742950" indent="-742950">
              <a:buClr>
                <a:schemeClr val="accent1"/>
              </a:buClr>
              <a:buFont typeface="+mj-lt"/>
              <a:buAutoNum type="arabicParenR" startAt="3"/>
            </a:pPr>
            <a:r>
              <a:rPr lang="en-US" sz="2800" dirty="0"/>
              <a:t>Where do you see room to </a:t>
            </a:r>
            <a:r>
              <a:rPr lang="en-US" sz="2800" i="1" dirty="0"/>
              <a:t>deepen</a:t>
            </a:r>
            <a:r>
              <a:rPr lang="en-US" sz="2800" dirty="0"/>
              <a:t> rather than just maintain a partnership?</a:t>
            </a:r>
          </a:p>
          <a:p>
            <a:pPr marL="1371600" lvl="2" indent="-457200">
              <a:buClr>
                <a:schemeClr val="accent1"/>
              </a:buClr>
              <a:buFont typeface="Arial" panose="020B0604020202020204" pitchFamily="34" charset="0"/>
              <a:buChar char="•"/>
            </a:pPr>
            <a:r>
              <a:rPr lang="en-US" sz="2400" dirty="0"/>
              <a:t>For example, moving from a one-time guest speaker to a structured internship or job-shadow pipeline, or from in-kind support to an actual funding commitment?</a:t>
            </a:r>
          </a:p>
          <a:p>
            <a:pPr>
              <a:buClr>
                <a:schemeClr val="accent1"/>
              </a:buClr>
            </a:pPr>
            <a:endParaRPr lang="en-US" sz="1600" dirty="0"/>
          </a:p>
          <a:p>
            <a:pPr>
              <a:buClr>
                <a:schemeClr val="accent1"/>
              </a:buClr>
            </a:pPr>
            <a:r>
              <a:rPr lang="en-US" sz="2800" b="1" dirty="0"/>
              <a:t>Code Activities</a:t>
            </a:r>
            <a:r>
              <a:rPr lang="en-US" sz="2800" dirty="0"/>
              <a:t>:	     Grow		  Maintain           Change/Reactivate          Cancel</a:t>
            </a:r>
          </a:p>
        </p:txBody>
      </p:sp>
      <p:sp>
        <p:nvSpPr>
          <p:cNvPr id="5" name="Arrow: Up 4">
            <a:extLst>
              <a:ext uri="{FF2B5EF4-FFF2-40B4-BE49-F238E27FC236}">
                <a16:creationId xmlns:a16="http://schemas.microsoft.com/office/drawing/2014/main" id="{FB5E9BC1-8118-9F77-3127-B0FA9FF7660B}"/>
              </a:ext>
            </a:extLst>
          </p:cNvPr>
          <p:cNvSpPr/>
          <p:nvPr/>
        </p:nvSpPr>
        <p:spPr>
          <a:xfrm>
            <a:off x="2879678" y="6085489"/>
            <a:ext cx="218364" cy="327546"/>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tar: 5 Points 6">
            <a:extLst>
              <a:ext uri="{FF2B5EF4-FFF2-40B4-BE49-F238E27FC236}">
                <a16:creationId xmlns:a16="http://schemas.microsoft.com/office/drawing/2014/main" id="{F5046EDD-FD58-2646-5EFA-D5F13035439C}"/>
              </a:ext>
            </a:extLst>
          </p:cNvPr>
          <p:cNvSpPr/>
          <p:nvPr/>
        </p:nvSpPr>
        <p:spPr>
          <a:xfrm>
            <a:off x="4394577" y="6085489"/>
            <a:ext cx="313899" cy="327546"/>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Isosceles Triangle 7">
            <a:extLst>
              <a:ext uri="{FF2B5EF4-FFF2-40B4-BE49-F238E27FC236}">
                <a16:creationId xmlns:a16="http://schemas.microsoft.com/office/drawing/2014/main" id="{E6AE8CDB-DBBE-BF35-5B83-494E57466E95}"/>
              </a:ext>
            </a:extLst>
          </p:cNvPr>
          <p:cNvSpPr/>
          <p:nvPr/>
        </p:nvSpPr>
        <p:spPr>
          <a:xfrm>
            <a:off x="6558102" y="6119213"/>
            <a:ext cx="313899" cy="293822"/>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ultiplication Sign 8">
            <a:extLst>
              <a:ext uri="{FF2B5EF4-FFF2-40B4-BE49-F238E27FC236}">
                <a16:creationId xmlns:a16="http://schemas.microsoft.com/office/drawing/2014/main" id="{263DF64F-9EDC-A39C-02AA-9F6FC641AE7D}"/>
              </a:ext>
            </a:extLst>
          </p:cNvPr>
          <p:cNvSpPr/>
          <p:nvPr/>
        </p:nvSpPr>
        <p:spPr>
          <a:xfrm>
            <a:off x="9840035" y="6060095"/>
            <a:ext cx="464024" cy="378333"/>
          </a:xfrm>
          <a:prstGeom prst="mathMultipl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Online Media 9" title="20 Minute Color Timer without Music">
            <a:hlinkClick r:id="" action="ppaction://media"/>
            <a:extLst>
              <a:ext uri="{FF2B5EF4-FFF2-40B4-BE49-F238E27FC236}">
                <a16:creationId xmlns:a16="http://schemas.microsoft.com/office/drawing/2014/main" id="{4F9479F9-0155-B9E9-DA74-504C0D40C9C1}"/>
              </a:ext>
            </a:extLst>
          </p:cNvPr>
          <p:cNvPicPr>
            <a:picLocks noRot="1" noChangeAspect="1"/>
          </p:cNvPicPr>
          <p:nvPr>
            <a:videoFile r:link="rId1"/>
          </p:nvPr>
        </p:nvPicPr>
        <p:blipFill>
          <a:blip r:embed="rId4"/>
          <a:stretch>
            <a:fillRect/>
          </a:stretch>
        </p:blipFill>
        <p:spPr>
          <a:xfrm>
            <a:off x="10499728" y="0"/>
            <a:ext cx="1690873" cy="955343"/>
          </a:xfrm>
          <a:prstGeom prst="rect">
            <a:avLst/>
          </a:prstGeom>
        </p:spPr>
      </p:pic>
    </p:spTree>
    <p:extLst>
      <p:ext uri="{BB962C8B-B14F-4D97-AF65-F5344CB8AC3E}">
        <p14:creationId xmlns:p14="http://schemas.microsoft.com/office/powerpoint/2010/main" val="1371782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993BB-8CD0-E433-F380-2E3ED6B21F1C}"/>
              </a:ext>
            </a:extLst>
          </p:cNvPr>
          <p:cNvSpPr>
            <a:spLocks noGrp="1"/>
          </p:cNvSpPr>
          <p:nvPr>
            <p:ph type="title"/>
          </p:nvPr>
        </p:nvSpPr>
        <p:spPr/>
        <p:txBody>
          <a:bodyPr/>
          <a:lstStyle/>
          <a:p>
            <a:r>
              <a:rPr lang="en-US" dirty="0"/>
              <a:t>Bucket List</a:t>
            </a:r>
          </a:p>
        </p:txBody>
      </p:sp>
      <p:sp>
        <p:nvSpPr>
          <p:cNvPr id="3" name="Content Placeholder 2">
            <a:extLst>
              <a:ext uri="{FF2B5EF4-FFF2-40B4-BE49-F238E27FC236}">
                <a16:creationId xmlns:a16="http://schemas.microsoft.com/office/drawing/2014/main" id="{E5E0B045-73CE-115D-5D58-D3F5E40F613A}"/>
              </a:ext>
            </a:extLst>
          </p:cNvPr>
          <p:cNvSpPr>
            <a:spLocks noGrp="1"/>
          </p:cNvSpPr>
          <p:nvPr>
            <p:ph idx="1"/>
          </p:nvPr>
        </p:nvSpPr>
        <p:spPr>
          <a:xfrm>
            <a:off x="701040" y="1424939"/>
            <a:ext cx="10789920" cy="4495800"/>
          </a:xfrm>
        </p:spPr>
        <p:txBody>
          <a:bodyPr numCol="2"/>
          <a:lstStyle/>
          <a:p>
            <a:pPr marL="571500" indent="-571500">
              <a:buFont typeface="Arial" panose="020B0604020202020204" pitchFamily="34" charset="0"/>
              <a:buChar char="•"/>
            </a:pPr>
            <a:r>
              <a:rPr lang="en-US" sz="2800" dirty="0"/>
              <a:t>Healthcare (Hospitals, Clinics, CTE Pathways)</a:t>
            </a:r>
          </a:p>
          <a:p>
            <a:pPr marL="571500" indent="-571500">
              <a:buFont typeface="Arial" panose="020B0604020202020204" pitchFamily="34" charset="0"/>
              <a:buChar char="•"/>
            </a:pPr>
            <a:r>
              <a:rPr lang="en-US" sz="2800" dirty="0"/>
              <a:t>Rotary/Chamber of Commerce</a:t>
            </a:r>
          </a:p>
          <a:p>
            <a:pPr marL="571500" indent="-571500">
              <a:buFont typeface="Arial" panose="020B0604020202020204" pitchFamily="34" charset="0"/>
              <a:buChar char="•"/>
            </a:pPr>
            <a:r>
              <a:rPr lang="en-US" sz="2800" dirty="0"/>
              <a:t>Higher Ed</a:t>
            </a:r>
          </a:p>
          <a:p>
            <a:pPr marL="571500" indent="-571500">
              <a:buFont typeface="Arial" panose="020B0604020202020204" pitchFamily="34" charset="0"/>
              <a:buChar char="•"/>
            </a:pPr>
            <a:r>
              <a:rPr lang="en-US" sz="2800" dirty="0"/>
              <a:t>Local ESD</a:t>
            </a:r>
          </a:p>
          <a:p>
            <a:pPr marL="571500" indent="-571500">
              <a:buFont typeface="Arial" panose="020B0604020202020204" pitchFamily="34" charset="0"/>
              <a:buChar char="•"/>
            </a:pPr>
            <a:r>
              <a:rPr lang="en-US" sz="2800" dirty="0"/>
              <a:t>Local Industry/Major Employers</a:t>
            </a:r>
          </a:p>
          <a:p>
            <a:pPr marL="571500" indent="-571500">
              <a:buFont typeface="Arial" panose="020B0604020202020204" pitchFamily="34" charset="0"/>
              <a:buChar char="•"/>
            </a:pPr>
            <a:r>
              <a:rPr lang="en-US" sz="2800" dirty="0"/>
              <a:t>Small Business Associations</a:t>
            </a:r>
          </a:p>
          <a:p>
            <a:pPr marL="571500" indent="-571500">
              <a:buFont typeface="Arial" panose="020B0604020202020204" pitchFamily="34" charset="0"/>
              <a:buChar char="•"/>
            </a:pPr>
            <a:r>
              <a:rPr lang="en-US" sz="2800" dirty="0"/>
              <a:t>Public Safety (Police/Fire/EMS)</a:t>
            </a:r>
          </a:p>
          <a:p>
            <a:pPr marL="571500" indent="-571500">
              <a:buFont typeface="Arial" panose="020B0604020202020204" pitchFamily="34" charset="0"/>
              <a:buChar char="•"/>
            </a:pPr>
            <a:r>
              <a:rPr lang="en-US" sz="2800" dirty="0"/>
              <a:t>OSU Extension Services</a:t>
            </a:r>
          </a:p>
          <a:p>
            <a:pPr marL="571500" indent="-571500">
              <a:buFont typeface="Arial" panose="020B0604020202020204" pitchFamily="34" charset="0"/>
              <a:buChar char="•"/>
            </a:pPr>
            <a:r>
              <a:rPr lang="en-US" sz="2800" dirty="0"/>
              <a:t>FFA/4H/County Fair Boards</a:t>
            </a:r>
          </a:p>
          <a:p>
            <a:pPr marL="571500" indent="-571500">
              <a:buFont typeface="Arial" panose="020B0604020202020204" pitchFamily="34" charset="0"/>
              <a:buChar char="•"/>
            </a:pPr>
            <a:r>
              <a:rPr lang="en-US" sz="2800" dirty="0"/>
              <a:t>Farm Bureau</a:t>
            </a:r>
          </a:p>
          <a:p>
            <a:pPr marL="571500" indent="-571500">
              <a:buFont typeface="Arial" panose="020B0604020202020204" pitchFamily="34" charset="0"/>
              <a:buChar char="•"/>
            </a:pPr>
            <a:r>
              <a:rPr lang="en-US" sz="2800" dirty="0"/>
              <a:t>Credit Unions/Community Banks</a:t>
            </a:r>
          </a:p>
          <a:p>
            <a:pPr marL="571500" indent="-571500">
              <a:buFont typeface="Arial" panose="020B0604020202020204" pitchFamily="34" charset="0"/>
              <a:buChar char="•"/>
            </a:pPr>
            <a:r>
              <a:rPr lang="en-US" sz="2800" dirty="0"/>
              <a:t>Tribal Partnerships</a:t>
            </a:r>
          </a:p>
          <a:p>
            <a:pPr marL="571500" indent="-571500">
              <a:buFont typeface="Arial" panose="020B0604020202020204" pitchFamily="34" charset="0"/>
              <a:buChar char="•"/>
            </a:pPr>
            <a:r>
              <a:rPr lang="en-US" sz="2800" dirty="0"/>
              <a:t>Faith-based Organizations</a:t>
            </a:r>
          </a:p>
          <a:p>
            <a:pPr marL="571500" indent="-571500">
              <a:buFont typeface="Arial" panose="020B0604020202020204" pitchFamily="34" charset="0"/>
              <a:buChar char="•"/>
            </a:pPr>
            <a:r>
              <a:rPr lang="en-US" sz="2800" dirty="0"/>
              <a:t>Local Media Stations</a:t>
            </a:r>
          </a:p>
          <a:p>
            <a:pPr marL="571500" indent="-571500">
              <a:buFont typeface="Arial" panose="020B0604020202020204" pitchFamily="34" charset="0"/>
              <a:buChar char="•"/>
            </a:pPr>
            <a:r>
              <a:rPr lang="en-US" sz="2800" dirty="0"/>
              <a:t>Alumni Networks</a:t>
            </a:r>
          </a:p>
          <a:p>
            <a:pPr marL="571500" indent="-571500">
              <a:buFont typeface="Arial" panose="020B0604020202020204" pitchFamily="34" charset="0"/>
              <a:buChar char="•"/>
            </a:pPr>
            <a:r>
              <a:rPr lang="en-US" sz="2800" dirty="0"/>
              <a:t>Workforce Development Board (WorkSource Oregon)</a:t>
            </a:r>
          </a:p>
        </p:txBody>
      </p:sp>
    </p:spTree>
    <p:extLst>
      <p:ext uri="{BB962C8B-B14F-4D97-AF65-F5344CB8AC3E}">
        <p14:creationId xmlns:p14="http://schemas.microsoft.com/office/powerpoint/2010/main" val="141805926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FF65B01-4E9F-0BDE-0652-A4CE3F40B69B}"/>
              </a:ext>
            </a:extLst>
          </p:cNvPr>
          <p:cNvSpPr>
            <a:spLocks noGrp="1"/>
          </p:cNvSpPr>
          <p:nvPr>
            <p:ph type="title"/>
          </p:nvPr>
        </p:nvSpPr>
        <p:spPr>
          <a:xfrm>
            <a:off x="701040" y="693419"/>
            <a:ext cx="5164588" cy="731520"/>
          </a:xfrm>
        </p:spPr>
        <p:txBody>
          <a:bodyPr anchor="t">
            <a:normAutofit/>
          </a:bodyPr>
          <a:lstStyle/>
          <a:p>
            <a:r>
              <a:rPr lang="en-US" dirty="0"/>
              <a:t>Research Questions</a:t>
            </a:r>
          </a:p>
        </p:txBody>
      </p:sp>
      <p:sp>
        <p:nvSpPr>
          <p:cNvPr id="2" name="Text Placeholder 1">
            <a:extLst>
              <a:ext uri="{FF2B5EF4-FFF2-40B4-BE49-F238E27FC236}">
                <a16:creationId xmlns:a16="http://schemas.microsoft.com/office/drawing/2014/main" id="{F98FCBC6-3EAD-1B86-4D53-9E8E929BF2C6}"/>
              </a:ext>
            </a:extLst>
          </p:cNvPr>
          <p:cNvSpPr>
            <a:spLocks noGrp="1"/>
          </p:cNvSpPr>
          <p:nvPr>
            <p:ph type="body" sz="quarter" idx="15"/>
          </p:nvPr>
        </p:nvSpPr>
        <p:spPr>
          <a:xfrm>
            <a:off x="6446710" y="693419"/>
            <a:ext cx="5166360" cy="731520"/>
          </a:xfrm>
        </p:spPr>
        <p:txBody>
          <a:bodyPr anchor="t">
            <a:normAutofit/>
          </a:bodyPr>
          <a:lstStyle/>
          <a:p>
            <a:r>
              <a:rPr lang="en-US" dirty="0"/>
              <a:t>Task</a:t>
            </a:r>
          </a:p>
        </p:txBody>
      </p:sp>
      <p:sp>
        <p:nvSpPr>
          <p:cNvPr id="6" name="Content Placeholder 5">
            <a:extLst>
              <a:ext uri="{FF2B5EF4-FFF2-40B4-BE49-F238E27FC236}">
                <a16:creationId xmlns:a16="http://schemas.microsoft.com/office/drawing/2014/main" id="{5F405D26-9078-975F-8F96-528CBE870C5B}"/>
              </a:ext>
            </a:extLst>
          </p:cNvPr>
          <p:cNvSpPr>
            <a:spLocks noGrp="1"/>
          </p:cNvSpPr>
          <p:nvPr>
            <p:ph sz="half" idx="14"/>
          </p:nvPr>
        </p:nvSpPr>
        <p:spPr>
          <a:xfrm>
            <a:off x="6448482" y="1600200"/>
            <a:ext cx="5164588" cy="4501058"/>
          </a:xfrm>
        </p:spPr>
        <p:txBody>
          <a:bodyPr>
            <a:normAutofit/>
          </a:bodyPr>
          <a:lstStyle/>
          <a:p>
            <a:r>
              <a:rPr lang="en-US" sz="2800" dirty="0"/>
              <a:t>As a team, identify </a:t>
            </a:r>
            <a:r>
              <a:rPr lang="en-US" sz="2800" b="1" dirty="0"/>
              <a:t>one innovative </a:t>
            </a:r>
            <a:r>
              <a:rPr lang="en-US" sz="2800" dirty="0"/>
              <a:t>partnership idea you want to pursue:</a:t>
            </a:r>
          </a:p>
          <a:p>
            <a:pPr marL="571500" indent="-571500">
              <a:buFont typeface="Arial" panose="020B0604020202020204" pitchFamily="34" charset="0"/>
              <a:buChar char="•"/>
            </a:pPr>
            <a:r>
              <a:rPr lang="en-US" sz="2800" dirty="0"/>
              <a:t>Who is the single best point of contact?</a:t>
            </a:r>
          </a:p>
          <a:p>
            <a:pPr marL="571500" indent="-571500">
              <a:buFont typeface="Arial" panose="020B0604020202020204" pitchFamily="34" charset="0"/>
              <a:buChar char="•"/>
            </a:pPr>
            <a:r>
              <a:rPr lang="en-US" sz="2800" dirty="0"/>
              <a:t>What is your vision?</a:t>
            </a:r>
          </a:p>
          <a:p>
            <a:pPr marL="571500" indent="-571500">
              <a:buFont typeface="Arial" panose="020B0604020202020204" pitchFamily="34" charset="0"/>
              <a:buChar char="•"/>
            </a:pPr>
            <a:r>
              <a:rPr lang="en-US" sz="2800" dirty="0"/>
              <a:t>What is your ask?</a:t>
            </a:r>
          </a:p>
          <a:p>
            <a:pPr marL="571500" indent="-571500">
              <a:buFont typeface="Arial" panose="020B0604020202020204" pitchFamily="34" charset="0"/>
              <a:buChar char="•"/>
            </a:pPr>
            <a:r>
              <a:rPr lang="en-US" sz="2800" dirty="0"/>
              <a:t>Who will be responsible for next steps?</a:t>
            </a:r>
          </a:p>
        </p:txBody>
      </p:sp>
      <p:graphicFrame>
        <p:nvGraphicFramePr>
          <p:cNvPr id="9" name="Content Placeholder 4">
            <a:extLst>
              <a:ext uri="{FF2B5EF4-FFF2-40B4-BE49-F238E27FC236}">
                <a16:creationId xmlns:a16="http://schemas.microsoft.com/office/drawing/2014/main" id="{6EC7FF69-AB78-1957-CF42-8231E4846343}"/>
              </a:ext>
            </a:extLst>
          </p:cNvPr>
          <p:cNvGraphicFramePr>
            <a:graphicFrameLocks noGrp="1"/>
          </p:cNvGraphicFramePr>
          <p:nvPr>
            <p:ph sz="half" idx="13"/>
            <p:extLst>
              <p:ext uri="{D42A27DB-BD31-4B8C-83A1-F6EECF244321}">
                <p14:modId xmlns:p14="http://schemas.microsoft.com/office/powerpoint/2010/main" val="1858213802"/>
              </p:ext>
            </p:extLst>
          </p:nvPr>
        </p:nvGraphicFramePr>
        <p:xfrm>
          <a:off x="701040" y="1600200"/>
          <a:ext cx="5164588" cy="450105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Online Media 6" title="30 Minute Timer">
            <a:hlinkClick r:id="" action="ppaction://media"/>
            <a:extLst>
              <a:ext uri="{FF2B5EF4-FFF2-40B4-BE49-F238E27FC236}">
                <a16:creationId xmlns:a16="http://schemas.microsoft.com/office/drawing/2014/main" id="{D2E01564-1F85-A81C-AFC5-E5522BECA650}"/>
              </a:ext>
            </a:extLst>
          </p:cNvPr>
          <p:cNvPicPr>
            <a:picLocks noRot="1" noChangeAspect="1"/>
          </p:cNvPicPr>
          <p:nvPr>
            <a:videoFile r:link="rId1"/>
          </p:nvPr>
        </p:nvPicPr>
        <p:blipFill>
          <a:blip r:embed="rId9"/>
          <a:stretch>
            <a:fillRect/>
          </a:stretch>
        </p:blipFill>
        <p:spPr>
          <a:xfrm>
            <a:off x="10348814" y="17779"/>
            <a:ext cx="1843186" cy="1041400"/>
          </a:xfrm>
          <a:prstGeom prst="rect">
            <a:avLst/>
          </a:prstGeom>
        </p:spPr>
      </p:pic>
    </p:spTree>
    <p:extLst>
      <p:ext uri="{BB962C8B-B14F-4D97-AF65-F5344CB8AC3E}">
        <p14:creationId xmlns:p14="http://schemas.microsoft.com/office/powerpoint/2010/main" val="335280094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80000">
                <p:cTn id="7" fill="hold" display="0">
                  <p:stCondLst>
                    <p:cond delay="indefinite"/>
                  </p:stCondLst>
                </p:cTn>
                <p:tgtEl>
                  <p:spTgt spid="7"/>
                </p:tgtEl>
              </p:cMediaNode>
            </p:vide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C0E6A-F474-460C-E3C7-EB7B545E7190}"/>
              </a:ext>
            </a:extLst>
          </p:cNvPr>
          <p:cNvSpPr>
            <a:spLocks noGrp="1"/>
          </p:cNvSpPr>
          <p:nvPr>
            <p:ph type="title"/>
          </p:nvPr>
        </p:nvSpPr>
        <p:spPr/>
        <p:txBody>
          <a:bodyPr/>
          <a:lstStyle/>
          <a:p>
            <a:r>
              <a:rPr lang="en-US" dirty="0"/>
              <a:t>Promising Practice</a:t>
            </a:r>
          </a:p>
        </p:txBody>
      </p:sp>
      <p:sp>
        <p:nvSpPr>
          <p:cNvPr id="3" name="Subtitle 2">
            <a:extLst>
              <a:ext uri="{FF2B5EF4-FFF2-40B4-BE49-F238E27FC236}">
                <a16:creationId xmlns:a16="http://schemas.microsoft.com/office/drawing/2014/main" id="{01133679-13C8-4B60-E7A8-CA59A4E3A770}"/>
              </a:ext>
            </a:extLst>
          </p:cNvPr>
          <p:cNvSpPr>
            <a:spLocks noGrp="1"/>
          </p:cNvSpPr>
          <p:nvPr>
            <p:ph type="subTitle" idx="1"/>
          </p:nvPr>
        </p:nvSpPr>
        <p:spPr/>
        <p:txBody>
          <a:bodyPr/>
          <a:lstStyle/>
          <a:p>
            <a:r>
              <a:rPr lang="en-US" dirty="0"/>
              <a:t>We look forward to hearing from you…</a:t>
            </a:r>
          </a:p>
        </p:txBody>
      </p:sp>
    </p:spTree>
    <p:extLst>
      <p:ext uri="{BB962C8B-B14F-4D97-AF65-F5344CB8AC3E}">
        <p14:creationId xmlns:p14="http://schemas.microsoft.com/office/powerpoint/2010/main" val="361060845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48F64D9-9F47-5A7D-C008-564BB7E5A0BE}"/>
              </a:ext>
            </a:extLst>
          </p:cNvPr>
          <p:cNvSpPr>
            <a:spLocks noGrp="1"/>
          </p:cNvSpPr>
          <p:nvPr>
            <p:ph type="body" sz="quarter" idx="13"/>
          </p:nvPr>
        </p:nvSpPr>
        <p:spPr/>
        <p:txBody>
          <a:bodyPr/>
          <a:lstStyle/>
          <a:p>
            <a:r>
              <a:rPr lang="en-US" dirty="0"/>
              <a:t>Closing</a:t>
            </a:r>
          </a:p>
        </p:txBody>
      </p:sp>
      <p:sp>
        <p:nvSpPr>
          <p:cNvPr id="3" name="Title 2">
            <a:extLst>
              <a:ext uri="{FF2B5EF4-FFF2-40B4-BE49-F238E27FC236}">
                <a16:creationId xmlns:a16="http://schemas.microsoft.com/office/drawing/2014/main" id="{64ABB9AF-E099-1C25-DCDD-DE6194A8DAA5}"/>
              </a:ext>
            </a:extLst>
          </p:cNvPr>
          <p:cNvSpPr>
            <a:spLocks noGrp="1"/>
          </p:cNvSpPr>
          <p:nvPr>
            <p:ph type="title"/>
          </p:nvPr>
        </p:nvSpPr>
        <p:spPr>
          <a:xfrm>
            <a:off x="987643" y="1524252"/>
            <a:ext cx="10789920" cy="2595155"/>
          </a:xfrm>
        </p:spPr>
        <p:txBody>
          <a:bodyPr/>
          <a:lstStyle/>
          <a:p>
            <a:pPr marL="0" indent="0">
              <a:buNone/>
            </a:pPr>
            <a:br>
              <a:rPr lang="en-US" dirty="0"/>
            </a:br>
            <a:r>
              <a:rPr lang="en-US" b="1" dirty="0"/>
              <a:t>One Word + One Commitment</a:t>
            </a:r>
            <a:br>
              <a:rPr lang="en-US" dirty="0"/>
            </a:br>
            <a:br>
              <a:rPr lang="en-US" dirty="0"/>
            </a:br>
            <a:r>
              <a:rPr lang="en-US" dirty="0"/>
              <a:t>As a team, write one word to summarize how you feel about sustainability planning?</a:t>
            </a:r>
            <a:br>
              <a:rPr lang="en-US" dirty="0"/>
            </a:br>
            <a:br>
              <a:rPr lang="en-US" dirty="0"/>
            </a:br>
            <a:r>
              <a:rPr lang="en-US" dirty="0"/>
              <a:t>Based on our work together today, commit to one concrete action step your team will take in the next month.</a:t>
            </a:r>
            <a:br>
              <a:rPr lang="en-US" dirty="0"/>
            </a:br>
            <a:r>
              <a:rPr lang="en-US" dirty="0"/>
              <a:t>	</a:t>
            </a:r>
          </a:p>
        </p:txBody>
      </p:sp>
    </p:spTree>
    <p:extLst>
      <p:ext uri="{BB962C8B-B14F-4D97-AF65-F5344CB8AC3E}">
        <p14:creationId xmlns:p14="http://schemas.microsoft.com/office/powerpoint/2010/main" val="16133123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90BAEEB-86D3-71E0-7282-4BE23CBBBE61}"/>
              </a:ext>
            </a:extLst>
          </p:cNvPr>
          <p:cNvSpPr txBox="1"/>
          <p:nvPr/>
        </p:nvSpPr>
        <p:spPr>
          <a:xfrm>
            <a:off x="710809" y="2401277"/>
            <a:ext cx="5174357" cy="2400674"/>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defTabSz="914400">
              <a:lnSpc>
                <a:spcPct val="90000"/>
              </a:lnSpc>
              <a:spcBef>
                <a:spcPts val="1400"/>
              </a:spcBef>
              <a:buClr>
                <a:schemeClr val="tx2"/>
              </a:buClr>
              <a:buSzPct val="80000"/>
            </a:pPr>
            <a:r>
              <a:rPr lang="en-US" sz="4000" kern="1200">
                <a:latin typeface="+mn-lt"/>
                <a:ea typeface="+mn-ea"/>
                <a:cs typeface="+mn-cs"/>
              </a:rPr>
              <a:t>Your feedback is appreciated. </a:t>
            </a:r>
            <a:endParaRPr lang="en-US" sz="4000"/>
          </a:p>
          <a:p>
            <a:pPr defTabSz="914400">
              <a:lnSpc>
                <a:spcPct val="90000"/>
              </a:lnSpc>
              <a:spcBef>
                <a:spcPts val="1400"/>
              </a:spcBef>
            </a:pPr>
            <a:endParaRPr lang="en-US" sz="3600">
              <a:ea typeface="Calibri Light"/>
              <a:cs typeface="Calibri Light"/>
            </a:endParaRPr>
          </a:p>
        </p:txBody>
      </p:sp>
      <p:sp>
        <p:nvSpPr>
          <p:cNvPr id="2" name="Title 1">
            <a:extLst>
              <a:ext uri="{FF2B5EF4-FFF2-40B4-BE49-F238E27FC236}">
                <a16:creationId xmlns:a16="http://schemas.microsoft.com/office/drawing/2014/main" id="{35641A64-5E3B-93DE-FEEF-D8FF228B0692}"/>
              </a:ext>
            </a:extLst>
          </p:cNvPr>
          <p:cNvSpPr>
            <a:spLocks noGrp="1"/>
          </p:cNvSpPr>
          <p:nvPr>
            <p:ph type="title"/>
          </p:nvPr>
        </p:nvSpPr>
        <p:spPr>
          <a:xfrm>
            <a:off x="720578" y="1113496"/>
            <a:ext cx="5164588" cy="731520"/>
          </a:xfrm>
        </p:spPr>
        <p:txBody>
          <a:bodyPr vert="horz" lIns="91440" tIns="45720" rIns="91440" bIns="45720" rtlCol="0" anchor="t">
            <a:normAutofit/>
          </a:bodyPr>
          <a:lstStyle/>
          <a:p>
            <a:r>
              <a:rPr lang="en-US" sz="4400" kern="1200">
                <a:latin typeface="+mj-lt"/>
                <a:ea typeface="+mj-ea"/>
                <a:cs typeface="+mj-cs"/>
              </a:rPr>
              <a:t>Take the survey!</a:t>
            </a:r>
          </a:p>
        </p:txBody>
      </p:sp>
      <p:sp>
        <p:nvSpPr>
          <p:cNvPr id="4" name="Text Placeholder 3">
            <a:extLst>
              <a:ext uri="{FF2B5EF4-FFF2-40B4-BE49-F238E27FC236}">
                <a16:creationId xmlns:a16="http://schemas.microsoft.com/office/drawing/2014/main" id="{86A98A2A-CCEC-A9A2-F943-B64314567C3F}"/>
              </a:ext>
            </a:extLst>
          </p:cNvPr>
          <p:cNvSpPr>
            <a:spLocks noGrp="1"/>
          </p:cNvSpPr>
          <p:nvPr>
            <p:ph type="body" sz="quarter" idx="15"/>
          </p:nvPr>
        </p:nvSpPr>
        <p:spPr>
          <a:xfrm>
            <a:off x="712171" y="3887957"/>
            <a:ext cx="5166360" cy="643597"/>
          </a:xfrm>
        </p:spPr>
        <p:txBody>
          <a:bodyPr vert="horz" lIns="91440" tIns="45720" rIns="91440" bIns="45720" rtlCol="0" anchor="t">
            <a:normAutofit/>
          </a:bodyPr>
          <a:lstStyle/>
          <a:p>
            <a:r>
              <a:rPr lang="en-US">
                <a:solidFill>
                  <a:schemeClr val="tx1"/>
                </a:solidFill>
                <a:ea typeface="+mj-lt"/>
                <a:cs typeface="+mj-lt"/>
              </a:rPr>
              <a:t>bit.ly/3TAW25E</a:t>
            </a:r>
            <a:endParaRPr lang="en-US">
              <a:solidFill>
                <a:schemeClr val="tx1"/>
              </a:solidFill>
            </a:endParaRPr>
          </a:p>
        </p:txBody>
      </p:sp>
      <p:pic>
        <p:nvPicPr>
          <p:cNvPr id="3" name="Picture 2">
            <a:extLst>
              <a:ext uri="{FF2B5EF4-FFF2-40B4-BE49-F238E27FC236}">
                <a16:creationId xmlns:a16="http://schemas.microsoft.com/office/drawing/2014/main" id="{F55E79A9-0D9F-44F6-B6E9-A6FF08B4A036}"/>
              </a:ext>
            </a:extLst>
          </p:cNvPr>
          <p:cNvPicPr>
            <a:picLocks noChangeAspect="1"/>
          </p:cNvPicPr>
          <p:nvPr/>
        </p:nvPicPr>
        <p:blipFill>
          <a:blip r:embed="rId3"/>
          <a:stretch>
            <a:fillRect/>
          </a:stretch>
        </p:blipFill>
        <p:spPr>
          <a:xfrm>
            <a:off x="7517423" y="1480039"/>
            <a:ext cx="3321538" cy="3331306"/>
          </a:xfrm>
          <a:prstGeom prst="rect">
            <a:avLst/>
          </a:prstGeom>
        </p:spPr>
      </p:pic>
    </p:spTree>
    <p:extLst>
      <p:ext uri="{BB962C8B-B14F-4D97-AF65-F5344CB8AC3E}">
        <p14:creationId xmlns:p14="http://schemas.microsoft.com/office/powerpoint/2010/main" val="2016125726"/>
      </p:ext>
    </p:extLst>
  </p:cSld>
  <p:clrMapOvr>
    <a:masterClrMapping/>
  </p:clrMapOvr>
</p:sld>
</file>

<file path=ppt/theme/theme1.xml><?xml version="1.0" encoding="utf-8"?>
<a:theme xmlns:a="http://schemas.openxmlformats.org/drawingml/2006/main" name="Basic Page with Bullets">
  <a:themeElements>
    <a:clrScheme name="Oregon GEAR UP">
      <a:dk1>
        <a:sysClr val="windowText" lastClr="000000"/>
      </a:dk1>
      <a:lt1>
        <a:sysClr val="window" lastClr="FFFFFF"/>
      </a:lt1>
      <a:dk2>
        <a:srgbClr val="007F42"/>
      </a:dk2>
      <a:lt2>
        <a:srgbClr val="EEECE1"/>
      </a:lt2>
      <a:accent1>
        <a:srgbClr val="007F42"/>
      </a:accent1>
      <a:accent2>
        <a:srgbClr val="8CC63F"/>
      </a:accent2>
      <a:accent3>
        <a:srgbClr val="D0E8B2"/>
      </a:accent3>
      <a:accent4>
        <a:srgbClr val="253270"/>
      </a:accent4>
      <a:accent5>
        <a:srgbClr val="33A2DF"/>
      </a:accent5>
      <a:accent6>
        <a:srgbClr val="D96617"/>
      </a:accent6>
      <a:hlink>
        <a:srgbClr val="0000FF"/>
      </a:hlink>
      <a:folHlink>
        <a:srgbClr val="800080"/>
      </a:folHlink>
    </a:clrScheme>
    <a:fontScheme name="GEAR UP">
      <a:majorFont>
        <a:latin typeface="Rockwell"/>
        <a:ea typeface=""/>
        <a:cs typeface=""/>
      </a:majorFont>
      <a:minorFont>
        <a:latin typeface="Calibri Light"/>
        <a:ea typeface=""/>
        <a:cs typeface=""/>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GEAR UP Template.potx" id="{FC899B57-2851-4C2F-8C12-75E1E03C51F8}" vid="{077B53BA-77E4-489B-9E9D-9D407469D67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50D6DB67761254098721FF1FAF36817" ma:contentTypeVersion="19" ma:contentTypeDescription="Create a new document." ma:contentTypeScope="" ma:versionID="8740b3f7e5cc8da73a0193b5de2e8c94">
  <xsd:schema xmlns:xsd="http://www.w3.org/2001/XMLSchema" xmlns:xs="http://www.w3.org/2001/XMLSchema" xmlns:p="http://schemas.microsoft.com/office/2006/metadata/properties" xmlns:ns1="http://schemas.microsoft.com/sharepoint/v3" xmlns:ns2="c75aa283-16d9-4ab4-979a-8992a70bd2c6" xmlns:ns3="d0b9bcb3-5a6c-4535-99d9-eec5ebc04d58" targetNamespace="http://schemas.microsoft.com/office/2006/metadata/properties" ma:root="true" ma:fieldsID="ca691d32edd4a54ac2779152e497fbff" ns1:_="" ns2:_="" ns3:_="">
    <xsd:import namespace="http://schemas.microsoft.com/sharepoint/v3"/>
    <xsd:import namespace="c75aa283-16d9-4ab4-979a-8992a70bd2c6"/>
    <xsd:import namespace="d0b9bcb3-5a6c-4535-99d9-eec5ebc04d58"/>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3:SharedWithUsers" minOccurs="0"/>
                <xsd:element ref="ns3:SharedWithDetails" minOccurs="0"/>
                <xsd:element ref="ns2:MediaServiceObjectDetectorVersions" minOccurs="0"/>
                <xsd:element ref="ns2:MediaServiceSearchProperties" minOccurs="0"/>
                <xsd:element ref="ns2:Notes" minOccurs="0"/>
                <xsd:element ref="ns2:MediaServiceBillingMetadata"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5" nillable="true" ma:displayName="Unified Compliance Policy Properties" ma:hidden="true" ma:internalName="_ip_UnifiedCompliancePolicyProperties">
      <xsd:simpleType>
        <xsd:restriction base="dms:Note"/>
      </xsd:simpleType>
    </xsd:element>
    <xsd:element name="_ip_UnifiedCompliancePolicyUIAction" ma:index="2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75aa283-16d9-4ab4-979a-8992a70bd2c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b2777389-5812-4b7a-9ab1-3d72f2098082"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description="" ma:hidden="true" ma:indexed="true" ma:internalName="MediaServiceDateTaken" ma:readOnly="true">
      <xsd:simpleType>
        <xsd:restriction base="dms:Text"/>
      </xsd:simpleType>
    </xsd:element>
    <xsd:element name="MediaServiceLocation" ma:index="17" nillable="true" ma:displayName="Location" ma:description="" ma:indexed="true"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Notes" ma:index="23" nillable="true" ma:displayName="Notes" ma:format="Dropdown" ma:internalName="Notes">
      <xsd:simpleType>
        <xsd:restriction base="dms:Note">
          <xsd:maxLength value="255"/>
        </xsd:restriction>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0b9bcb3-5a6c-4535-99d9-eec5ebc04d58"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12d22af5-ec0c-4ac7-97a2-a709025f2538}" ma:internalName="TaxCatchAll" ma:showField="CatchAllData" ma:web="d0b9bcb3-5a6c-4535-99d9-eec5ebc04d58">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75aa283-16d9-4ab4-979a-8992a70bd2c6">
      <Terms xmlns="http://schemas.microsoft.com/office/infopath/2007/PartnerControls"/>
    </lcf76f155ced4ddcb4097134ff3c332f>
    <TaxCatchAll xmlns="d0b9bcb3-5a6c-4535-99d9-eec5ebc04d58" xsi:nil="true"/>
    <SharedWithUsers xmlns="d0b9bcb3-5a6c-4535-99d9-eec5ebc04d58">
      <UserInfo>
        <DisplayName>Enriquez, Adrienne</DisplayName>
        <AccountId>14</AccountId>
        <AccountType/>
      </UserInfo>
      <UserInfo>
        <DisplayName>Carnahan, Stephanie</DisplayName>
        <AccountId>9</AccountId>
        <AccountType/>
      </UserInfo>
    </SharedWithUsers>
    <Notes xmlns="c75aa283-16d9-4ab4-979a-8992a70bd2c6" xsi:nil="true"/>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2922369A-1893-4BB5-99D1-407016D9A98C}">
  <ds:schemaRefs>
    <ds:schemaRef ds:uri="c75aa283-16d9-4ab4-979a-8992a70bd2c6"/>
    <ds:schemaRef ds:uri="d0b9bcb3-5a6c-4535-99d9-eec5ebc04d5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A71E28F-89A3-42D2-AC0C-5B2362C272B0}">
  <ds:schemaRefs>
    <ds:schemaRef ds:uri="http://schemas.microsoft.com/sharepoint/v3/contenttype/forms"/>
  </ds:schemaRefs>
</ds:datastoreItem>
</file>

<file path=customXml/itemProps3.xml><?xml version="1.0" encoding="utf-8"?>
<ds:datastoreItem xmlns:ds="http://schemas.openxmlformats.org/officeDocument/2006/customXml" ds:itemID="{F81B84F0-E5C0-41B4-AC1A-37A795561EA8}">
  <ds:schemaRefs>
    <ds:schemaRef ds:uri="http://purl.org/dc/dcmitype/"/>
    <ds:schemaRef ds:uri="d0b9bcb3-5a6c-4535-99d9-eec5ebc04d58"/>
    <ds:schemaRef ds:uri="http://schemas.microsoft.com/office/infopath/2007/PartnerControls"/>
    <ds:schemaRef ds:uri="http://purl.org/dc/elements/1.1/"/>
    <ds:schemaRef ds:uri="http://purl.org/dc/terms/"/>
    <ds:schemaRef ds:uri="http://schemas.openxmlformats.org/package/2006/metadata/core-properties"/>
    <ds:schemaRef ds:uri="http://schemas.microsoft.com/office/2006/documentManagement/types"/>
    <ds:schemaRef ds:uri="c75aa283-16d9-4ab4-979a-8992a70bd2c6"/>
    <ds:schemaRef ds:uri="http://schemas.microsoft.com/sharepoint/v3"/>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4078</TotalTime>
  <Words>5332</Words>
  <Application>Microsoft Office PowerPoint</Application>
  <PresentationFormat>Widescreen</PresentationFormat>
  <Paragraphs>542</Paragraphs>
  <Slides>56</Slides>
  <Notes>39</Notes>
  <HiddenSlides>0</HiddenSlides>
  <MMClips>7</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56</vt:i4>
      </vt:variant>
    </vt:vector>
  </HeadingPairs>
  <TitlesOfParts>
    <vt:vector size="67" baseType="lpstr">
      <vt:lpstr>Arial</vt:lpstr>
      <vt:lpstr>Arial,Sans-Serif</vt:lpstr>
      <vt:lpstr>Calibri</vt:lpstr>
      <vt:lpstr>Calibri Light</vt:lpstr>
      <vt:lpstr>Corbel</vt:lpstr>
      <vt:lpstr>Courier New</vt:lpstr>
      <vt:lpstr>Libre Franklin</vt:lpstr>
      <vt:lpstr>Rockwell</vt:lpstr>
      <vt:lpstr>Webdings</vt:lpstr>
      <vt:lpstr>Wingdings</vt:lpstr>
      <vt:lpstr>Basic Page with Bullets</vt:lpstr>
      <vt:lpstr>Fall Statewide Meeting</vt:lpstr>
      <vt:lpstr>Huge thank you to Waldport High School!</vt:lpstr>
      <vt:lpstr>Grant Administration Updates</vt:lpstr>
      <vt:lpstr>Year 5​</vt:lpstr>
      <vt:lpstr>Reimbursement Processing Updates​</vt:lpstr>
      <vt:lpstr>New Federal Requirement​</vt:lpstr>
      <vt:lpstr>Grant Administration Communications​</vt:lpstr>
      <vt:lpstr>Reimbursement Reminders​</vt:lpstr>
      <vt:lpstr>GEAR UP Upcoming Events</vt:lpstr>
      <vt:lpstr>Allowable travel costs</vt:lpstr>
      <vt:lpstr>Indirect Cost Update</vt:lpstr>
      <vt:lpstr>YAWP! Writing Platform Update</vt:lpstr>
      <vt:lpstr>Mini Grants</vt:lpstr>
      <vt:lpstr>Classroom Success Mini Grants​</vt:lpstr>
      <vt:lpstr>Professional Development Mini Grants​</vt:lpstr>
      <vt:lpstr>PowerPoint Presentation</vt:lpstr>
      <vt:lpstr>Now available!</vt:lpstr>
      <vt:lpstr>Questions?</vt:lpstr>
      <vt:lpstr>TRUE CONFESSIONS</vt:lpstr>
      <vt:lpstr>How do we play:</vt:lpstr>
      <vt:lpstr>Round 1:</vt:lpstr>
      <vt:lpstr>Round 1:</vt:lpstr>
      <vt:lpstr>INTEROGATION</vt:lpstr>
      <vt:lpstr>Round 2:</vt:lpstr>
      <vt:lpstr>COLLEGE GOING CULTURE</vt:lpstr>
      <vt:lpstr>Think about:</vt:lpstr>
      <vt:lpstr>Question:</vt:lpstr>
      <vt:lpstr>Discussion:</vt:lpstr>
      <vt:lpstr>4 Corners:</vt:lpstr>
      <vt:lpstr>Discussion:</vt:lpstr>
      <vt:lpstr>Creating a Mission for your school</vt:lpstr>
      <vt:lpstr>Think about:</vt:lpstr>
      <vt:lpstr>Questions?</vt:lpstr>
      <vt:lpstr>Sustainability</vt:lpstr>
      <vt:lpstr>Objectives </vt:lpstr>
      <vt:lpstr>PowerPoint Presentation</vt:lpstr>
      <vt:lpstr>Looking across Years 1-5, which activities do you believe most directly built or strengthened a college-going culture at your school? What did you use as your measure of success (i.e. attendance, staff buy-in, student/family feedback, other data you've seen)?     </vt:lpstr>
      <vt:lpstr>5</vt:lpstr>
      <vt:lpstr>Research Says…</vt:lpstr>
      <vt:lpstr>Oregon GEAR UP Outcomes</vt:lpstr>
      <vt:lpstr>Enrollment: Positive Predictors</vt:lpstr>
      <vt:lpstr>Persistence: Positive Predictors</vt:lpstr>
      <vt:lpstr>National Outcomes</vt:lpstr>
      <vt:lpstr>Hattie’s Visible Learning Outcomes</vt:lpstr>
      <vt:lpstr>Hattie’s Visible Learning Outcomes</vt:lpstr>
      <vt:lpstr>Review…</vt:lpstr>
      <vt:lpstr>How/where do your identified top 5 align with the research? Where does it diverge?  If it diverges, do you want to keep it on your list? What does that tell you about your community?     </vt:lpstr>
      <vt:lpstr>Gallery Walk</vt:lpstr>
      <vt:lpstr>1</vt:lpstr>
      <vt:lpstr>Partnerships</vt:lpstr>
      <vt:lpstr>Review your list. Of the partners on your list, which relationships are genuinely active and mutually beneficial right now? Are there any missing?      </vt:lpstr>
      <vt:lpstr>Bucket List</vt:lpstr>
      <vt:lpstr>Research Questions</vt:lpstr>
      <vt:lpstr>Promising Practice</vt:lpstr>
      <vt:lpstr> One Word + One Commitment  As a team, write one word to summarize how you feel about sustainability planning?  Based on our work together today, commit to one concrete action step your team will take in the next month.  </vt:lpstr>
      <vt:lpstr>Take the survey!</vt:lpstr>
    </vt:vector>
  </TitlesOfParts>
  <Company>Oregon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GEAR UP PowerPoint Template</dc:title>
  <dc:creator>ashley.rodriguez@oregonstate.edu</dc:creator>
  <cp:lastModifiedBy>Rodriguez, Ashley</cp:lastModifiedBy>
  <cp:revision>6</cp:revision>
  <cp:lastPrinted>2026-09-30T05:49:36Z</cp:lastPrinted>
  <dcterms:created xsi:type="dcterms:W3CDTF">2016-10-20T16:50:51Z</dcterms:created>
  <dcterms:modified xsi:type="dcterms:W3CDTF">2026-10-09T17:57:20Z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0x010100750D6DB67761254098721FF1FAF36817</vt:lpwstr>
  </property>
  <property fmtid="{D5CDD505-2E9C-101B-9397-08002B2CF9AE}" pid="3" name="MediaServiceImageTags">
    <vt:lpwstr/>
  </property>
</Properties>
</file>