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80" r:id="rId3"/>
    <p:sldId id="312" r:id="rId4"/>
    <p:sldId id="294" r:id="rId5"/>
    <p:sldId id="313" r:id="rId6"/>
    <p:sldId id="314" r:id="rId7"/>
    <p:sldId id="317" r:id="rId8"/>
    <p:sldId id="315" r:id="rId9"/>
    <p:sldId id="320" r:id="rId10"/>
    <p:sldId id="319" r:id="rId11"/>
    <p:sldId id="322" r:id="rId12"/>
    <p:sldId id="32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5CD7F8"/>
    <a:srgbClr val="005BC5"/>
    <a:srgbClr val="1D8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3" autoAdjust="0"/>
    <p:restoredTop sz="85160" autoAdjust="0"/>
  </p:normalViewPr>
  <p:slideViewPr>
    <p:cSldViewPr showGuides="1">
      <p:cViewPr>
        <p:scale>
          <a:sx n="60" d="100"/>
          <a:sy n="60" d="100"/>
        </p:scale>
        <p:origin x="-686" y="-202"/>
      </p:cViewPr>
      <p:guideLst>
        <p:guide orient="horz" pos="2160"/>
        <p:guide pos="2880"/>
      </p:guideLst>
    </p:cSldViewPr>
  </p:slideViewPr>
  <p:notesTextViewPr>
    <p:cViewPr>
      <p:scale>
        <a:sx n="1" d="1"/>
        <a:sy n="1" d="1"/>
      </p:scale>
      <p:origin x="0" y="0"/>
    </p:cViewPr>
  </p:notesTextViewPr>
  <p:sorterViewPr>
    <p:cViewPr>
      <p:scale>
        <a:sx n="100" d="100"/>
        <a:sy n="100" d="100"/>
      </p:scale>
      <p:origin x="0" y="190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BB3875C-4830-4875-B987-70CA9B7A1DF4}" type="datetimeFigureOut">
              <a:rPr lang="en-US" smtClean="0"/>
              <a:t>3/15/2016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E61D474-BD68-4F19-816F-074ECE775206}" type="slidenum">
              <a:rPr lang="en-US" smtClean="0"/>
              <a:t>‹#›</a:t>
            </a:fld>
            <a:endParaRPr lang="en-US"/>
          </a:p>
        </p:txBody>
      </p:sp>
    </p:spTree>
    <p:extLst>
      <p:ext uri="{BB962C8B-B14F-4D97-AF65-F5344CB8AC3E}">
        <p14:creationId xmlns:p14="http://schemas.microsoft.com/office/powerpoint/2010/main" val="3117118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bit.ly/gearup-pd-eva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61D474-BD68-4F19-816F-074ECE775206}" type="slidenum">
              <a:rPr lang="en-US" smtClean="0"/>
              <a:t>1</a:t>
            </a:fld>
            <a:endParaRPr lang="en-US"/>
          </a:p>
        </p:txBody>
      </p:sp>
    </p:spTree>
    <p:extLst>
      <p:ext uri="{BB962C8B-B14F-4D97-AF65-F5344CB8AC3E}">
        <p14:creationId xmlns:p14="http://schemas.microsoft.com/office/powerpoint/2010/main" val="4257813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Have each participant write their answer on a post it note or on a flipchart and post in a visible place. Let participants know that they should be prepared to report back on their progress at the next staff meeting.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61D474-BD68-4F19-816F-074ECE775206}" type="slidenum">
              <a:rPr lang="en-US" smtClean="0"/>
              <a:t>10</a:t>
            </a:fld>
            <a:endParaRPr lang="en-US"/>
          </a:p>
        </p:txBody>
      </p:sp>
    </p:spTree>
    <p:extLst>
      <p:ext uri="{BB962C8B-B14F-4D97-AF65-F5344CB8AC3E}">
        <p14:creationId xmlns:p14="http://schemas.microsoft.com/office/powerpoint/2010/main" val="2384872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online evaluation form can be found at </a:t>
            </a:r>
            <a:r>
              <a:rPr lang="en-US" sz="1200" b="1" u="sng" kern="1200" dirty="0" smtClean="0">
                <a:solidFill>
                  <a:schemeClr val="tx1"/>
                </a:solidFill>
                <a:effectLst/>
                <a:latin typeface="+mn-lt"/>
                <a:ea typeface="+mn-ea"/>
                <a:cs typeface="+mn-cs"/>
                <a:hlinkClick r:id="rId3"/>
              </a:rPr>
              <a:t>bit.ly/</a:t>
            </a:r>
            <a:r>
              <a:rPr lang="en-US" sz="1200" b="1" u="sng" kern="1200" dirty="0" err="1" smtClean="0">
                <a:solidFill>
                  <a:schemeClr val="tx1"/>
                </a:solidFill>
                <a:effectLst/>
                <a:latin typeface="+mn-lt"/>
                <a:ea typeface="+mn-ea"/>
                <a:cs typeface="+mn-cs"/>
                <a:hlinkClick r:id="rId3"/>
              </a:rPr>
              <a:t>gearup-pd-eval</a:t>
            </a:r>
            <a:r>
              <a:rPr lang="en-US" sz="1200" kern="1200" dirty="0" smtClean="0">
                <a:solidFill>
                  <a:schemeClr val="tx1"/>
                </a:solidFill>
                <a:effectLst/>
                <a:latin typeface="+mn-lt"/>
                <a:ea typeface="+mn-ea"/>
                <a:cs typeface="+mn-cs"/>
              </a:rPr>
              <a:t>. All educators should complete the evaluation; results will be sent to the coordinator from a GEAR UP staff member.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61D474-BD68-4F19-816F-074ECE775206}" type="slidenum">
              <a:rPr lang="en-US" smtClean="0"/>
              <a:t>11</a:t>
            </a:fld>
            <a:endParaRPr lang="en-US"/>
          </a:p>
        </p:txBody>
      </p:sp>
    </p:spTree>
    <p:extLst>
      <p:ext uri="{BB962C8B-B14F-4D97-AF65-F5344CB8AC3E}">
        <p14:creationId xmlns:p14="http://schemas.microsoft.com/office/powerpoint/2010/main" val="298339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61D474-BD68-4F19-816F-074ECE775206}" type="slidenum">
              <a:rPr lang="en-US" smtClean="0"/>
              <a:t>12</a:t>
            </a:fld>
            <a:endParaRPr lang="en-US"/>
          </a:p>
        </p:txBody>
      </p:sp>
    </p:spTree>
    <p:extLst>
      <p:ext uri="{BB962C8B-B14F-4D97-AF65-F5344CB8AC3E}">
        <p14:creationId xmlns:p14="http://schemas.microsoft.com/office/powerpoint/2010/main" val="298339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Oregon GEAR UP is a federally-funded program that seeks to increase</a:t>
            </a:r>
            <a:r>
              <a:rPr lang="en-US" baseline="0" dirty="0" smtClean="0"/>
              <a:t> the numbers of low-income students who enter and succeed in postsecondary education.</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As a GEAR UP school, we receive funding, technical assistance and other support to change the culture in our school and community to one that promotes college*-going for all students.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*Note: Oregon GEAR UP defines “college” as any type of education or training after high school – community college, 4-year universities, apprenticeships, job training.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61D474-BD68-4F19-816F-074ECE775206}" type="slidenum">
              <a:rPr lang="en-US" smtClean="0"/>
              <a:t>2</a:t>
            </a:fld>
            <a:endParaRPr lang="en-US"/>
          </a:p>
        </p:txBody>
      </p:sp>
    </p:spTree>
    <p:extLst>
      <p:ext uri="{BB962C8B-B14F-4D97-AF65-F5344CB8AC3E}">
        <p14:creationId xmlns:p14="http://schemas.microsoft.com/office/powerpoint/2010/main" val="104370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refresher</a:t>
            </a:r>
            <a:r>
              <a:rPr lang="en-US" baseline="0" dirty="0" smtClean="0"/>
              <a:t> on </a:t>
            </a:r>
            <a:r>
              <a:rPr lang="en-US" dirty="0" smtClean="0"/>
              <a:t>GEAR UP’s research-based model</a:t>
            </a:r>
            <a:r>
              <a:rPr lang="en-US" baseline="0" dirty="0" smtClean="0"/>
              <a:t> – briefly review the 5 R’s.</a:t>
            </a:r>
          </a:p>
          <a:p>
            <a:endParaRPr lang="en-US" baseline="0" dirty="0" smtClean="0"/>
          </a:p>
          <a:p>
            <a:r>
              <a:rPr lang="en-US" baseline="0" dirty="0" smtClean="0"/>
              <a:t>Today, we’re going to be focusing on the three components of rigor and how they impact student learning.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61D474-BD68-4F19-816F-074ECE775206}" type="slidenum">
              <a:rPr lang="en-US" smtClean="0"/>
              <a:t>3</a:t>
            </a:fld>
            <a:endParaRPr lang="en-US"/>
          </a:p>
        </p:txBody>
      </p:sp>
    </p:spTree>
    <p:extLst>
      <p:ext uri="{BB962C8B-B14F-4D97-AF65-F5344CB8AC3E}">
        <p14:creationId xmlns:p14="http://schemas.microsoft.com/office/powerpoint/2010/main" val="104370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5-10</a:t>
            </a:r>
            <a:r>
              <a:rPr lang="en-US" sz="1200" i="0" kern="1200" baseline="0" dirty="0" smtClean="0">
                <a:solidFill>
                  <a:schemeClr val="tx1"/>
                </a:solidFill>
                <a:effectLst/>
                <a:latin typeface="+mn-lt"/>
                <a:ea typeface="+mn-ea"/>
                <a:cs typeface="+mn-cs"/>
              </a:rPr>
              <a:t> minutes for discussion.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Depending on the size of the group, you may want to encourage small groups to discuss and then share out to a larger group. </a:t>
            </a:r>
            <a:endParaRPr lang="en-US" dirty="0"/>
          </a:p>
        </p:txBody>
      </p:sp>
      <p:sp>
        <p:nvSpPr>
          <p:cNvPr id="4" name="Slide Number Placeholder 3"/>
          <p:cNvSpPr>
            <a:spLocks noGrp="1"/>
          </p:cNvSpPr>
          <p:nvPr>
            <p:ph type="sldNum" sz="quarter" idx="10"/>
          </p:nvPr>
        </p:nvSpPr>
        <p:spPr/>
        <p:txBody>
          <a:bodyPr/>
          <a:lstStyle/>
          <a:p>
            <a:fld id="{BE61D474-BD68-4F19-816F-074ECE775206}" type="slidenum">
              <a:rPr lang="en-US" smtClean="0"/>
              <a:t>4</a:t>
            </a:fld>
            <a:endParaRPr lang="en-US"/>
          </a:p>
        </p:txBody>
      </p:sp>
    </p:spTree>
    <p:extLst>
      <p:ext uri="{BB962C8B-B14F-4D97-AF65-F5344CB8AC3E}">
        <p14:creationId xmlns:p14="http://schemas.microsoft.com/office/powerpoint/2010/main" val="2384872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5-10 minutes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Read </a:t>
            </a:r>
            <a:r>
              <a:rPr lang="en-US" sz="1200" u="sng" kern="1200" dirty="0" smtClean="0">
                <a:solidFill>
                  <a:schemeClr val="tx1"/>
                </a:solidFill>
                <a:effectLst/>
                <a:latin typeface="+mn-lt"/>
                <a:ea typeface="+mn-ea"/>
                <a:cs typeface="+mn-cs"/>
              </a:rPr>
              <a:t>Rigorous Schools &amp; Classrooms</a:t>
            </a:r>
            <a:r>
              <a:rPr lang="en-US" sz="1200" b="1" u="none" kern="1200" baseline="0" dirty="0" smtClean="0">
                <a:solidFill>
                  <a:schemeClr val="tx1"/>
                </a:solidFill>
                <a:effectLst/>
                <a:latin typeface="+mn-lt"/>
                <a:ea typeface="+mn-ea"/>
                <a:cs typeface="+mn-cs"/>
              </a:rPr>
              <a:t> </a:t>
            </a:r>
            <a:r>
              <a:rPr lang="en-US" sz="1200" b="0" u="none" kern="1200" baseline="0" dirty="0" smtClean="0">
                <a:solidFill>
                  <a:schemeClr val="tx1"/>
                </a:solidFill>
                <a:effectLst/>
                <a:latin typeface="+mn-lt"/>
                <a:ea typeface="+mn-ea"/>
                <a:cs typeface="+mn-cs"/>
              </a:rPr>
              <a:t>research brief.</a:t>
            </a:r>
            <a:endParaRPr lang="en-US" sz="1200" i="1"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61D474-BD68-4F19-816F-074ECE775206}" type="slidenum">
              <a:rPr lang="en-US" smtClean="0"/>
              <a:t>5</a:t>
            </a:fld>
            <a:endParaRPr lang="en-US"/>
          </a:p>
        </p:txBody>
      </p:sp>
    </p:spTree>
    <p:extLst>
      <p:ext uri="{BB962C8B-B14F-4D97-AF65-F5344CB8AC3E}">
        <p14:creationId xmlns:p14="http://schemas.microsoft.com/office/powerpoint/2010/main" val="104370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10-15 minutes</a:t>
            </a:r>
            <a:endParaRPr lang="en-US" sz="1200" i="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Assign each of the three groups one part of the definition described in the brief: 1)</a:t>
            </a:r>
            <a:r>
              <a:rPr lang="en-US" sz="1200" kern="1200" baseline="0" dirty="0" smtClean="0">
                <a:solidFill>
                  <a:schemeClr val="tx1"/>
                </a:solidFill>
                <a:effectLst/>
                <a:latin typeface="+mn-lt"/>
                <a:ea typeface="+mn-ea"/>
                <a:cs typeface="+mn-cs"/>
              </a:rPr>
              <a:t> e</a:t>
            </a:r>
            <a:r>
              <a:rPr lang="en-US" sz="1200" kern="1200" dirty="0" smtClean="0">
                <a:solidFill>
                  <a:schemeClr val="tx1"/>
                </a:solidFill>
                <a:effectLst/>
                <a:latin typeface="+mn-lt"/>
                <a:ea typeface="+mn-ea"/>
                <a:cs typeface="+mn-cs"/>
              </a:rPr>
              <a:t>xpecting students to learn at high levels,</a:t>
            </a:r>
            <a:r>
              <a:rPr lang="en-US" sz="1200" kern="1200" baseline="0" dirty="0" smtClean="0">
                <a:solidFill>
                  <a:schemeClr val="tx1"/>
                </a:solidFill>
                <a:effectLst/>
                <a:latin typeface="+mn-lt"/>
                <a:ea typeface="+mn-ea"/>
                <a:cs typeface="+mn-cs"/>
              </a:rPr>
              <a:t> 2) s</a:t>
            </a:r>
            <a:r>
              <a:rPr lang="en-US" sz="1200" kern="1200" dirty="0" smtClean="0">
                <a:solidFill>
                  <a:schemeClr val="tx1"/>
                </a:solidFill>
                <a:effectLst/>
                <a:latin typeface="+mn-lt"/>
                <a:ea typeface="+mn-ea"/>
                <a:cs typeface="+mn-cs"/>
              </a:rPr>
              <a:t>upporting students to learn at high levels</a:t>
            </a:r>
            <a:r>
              <a:rPr lang="en-US" sz="1200" kern="1200" baseline="0" dirty="0" smtClean="0">
                <a:solidFill>
                  <a:schemeClr val="tx1"/>
                </a:solidFill>
                <a:effectLst/>
                <a:latin typeface="+mn-lt"/>
                <a:ea typeface="+mn-ea"/>
                <a:cs typeface="+mn-cs"/>
              </a:rPr>
              <a:t> and 3) e</a:t>
            </a:r>
            <a:r>
              <a:rPr lang="en-US" sz="1200" kern="1200" dirty="0" smtClean="0">
                <a:solidFill>
                  <a:schemeClr val="tx1"/>
                </a:solidFill>
                <a:effectLst/>
                <a:latin typeface="+mn-lt"/>
                <a:ea typeface="+mn-ea"/>
                <a:cs typeface="+mn-cs"/>
              </a:rPr>
              <a:t>nsuring students demonstrate learning at high levels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Ask each group to discuss and record their response to the questions.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61D474-BD68-4F19-816F-074ECE775206}" type="slidenum">
              <a:rPr lang="en-US" smtClean="0"/>
              <a:t>6</a:t>
            </a:fld>
            <a:endParaRPr lang="en-US"/>
          </a:p>
        </p:txBody>
      </p:sp>
    </p:spTree>
    <p:extLst>
      <p:ext uri="{BB962C8B-B14F-4D97-AF65-F5344CB8AC3E}">
        <p14:creationId xmlns:p14="http://schemas.microsoft.com/office/powerpoint/2010/main" val="2384872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5-10</a:t>
            </a:r>
            <a:r>
              <a:rPr lang="en-US" sz="1200" i="0" kern="1200" baseline="0" dirty="0" smtClean="0">
                <a:solidFill>
                  <a:schemeClr val="tx1"/>
                </a:solidFill>
                <a:effectLst/>
                <a:latin typeface="+mn-lt"/>
                <a:ea typeface="+mn-ea"/>
                <a:cs typeface="+mn-cs"/>
              </a:rPr>
              <a:t> minutes for discussion.</a:t>
            </a:r>
          </a:p>
        </p:txBody>
      </p:sp>
      <p:sp>
        <p:nvSpPr>
          <p:cNvPr id="4" name="Slide Number Placeholder 3"/>
          <p:cNvSpPr>
            <a:spLocks noGrp="1"/>
          </p:cNvSpPr>
          <p:nvPr>
            <p:ph type="sldNum" sz="quarter" idx="10"/>
          </p:nvPr>
        </p:nvSpPr>
        <p:spPr/>
        <p:txBody>
          <a:bodyPr/>
          <a:lstStyle/>
          <a:p>
            <a:fld id="{BE61D474-BD68-4F19-816F-074ECE775206}" type="slidenum">
              <a:rPr lang="en-US" smtClean="0"/>
              <a:t>7</a:t>
            </a:fld>
            <a:endParaRPr lang="en-US"/>
          </a:p>
        </p:txBody>
      </p:sp>
    </p:spTree>
    <p:extLst>
      <p:ext uri="{BB962C8B-B14F-4D97-AF65-F5344CB8AC3E}">
        <p14:creationId xmlns:p14="http://schemas.microsoft.com/office/powerpoint/2010/main" val="2384872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10-15 minutes</a:t>
            </a:r>
            <a:endParaRPr lang="en-US" sz="1200" i="0" kern="1200" dirty="0" smtClean="0">
              <a:solidFill>
                <a:schemeClr val="tx1"/>
              </a:solidFill>
              <a:effectLst/>
              <a:latin typeface="+mn-lt"/>
              <a:ea typeface="+mn-ea"/>
              <a:cs typeface="+mn-cs"/>
            </a:endParaRPr>
          </a:p>
          <a:p>
            <a:endParaRPr lang="en-US" sz="1200" i="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Reorganize into triads with one member from each of the three larger groups and continue the conversation.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61D474-BD68-4F19-816F-074ECE775206}" type="slidenum">
              <a:rPr lang="en-US" smtClean="0"/>
              <a:t>8</a:t>
            </a:fld>
            <a:endParaRPr lang="en-US"/>
          </a:p>
        </p:txBody>
      </p:sp>
    </p:spTree>
    <p:extLst>
      <p:ext uri="{BB962C8B-B14F-4D97-AF65-F5344CB8AC3E}">
        <p14:creationId xmlns:p14="http://schemas.microsoft.com/office/powerpoint/2010/main" val="2384872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10-15 minutes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 a total group, use a round-robin approach to report out the two things each triad group identified. Then discuss as a group. Record ideas on a flipchart or white board.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61D474-BD68-4F19-816F-074ECE775206}" type="slidenum">
              <a:rPr lang="en-US" smtClean="0"/>
              <a:t>9</a:t>
            </a:fld>
            <a:endParaRPr lang="en-US"/>
          </a:p>
        </p:txBody>
      </p:sp>
    </p:spTree>
    <p:extLst>
      <p:ext uri="{BB962C8B-B14F-4D97-AF65-F5344CB8AC3E}">
        <p14:creationId xmlns:p14="http://schemas.microsoft.com/office/powerpoint/2010/main" val="238487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2645C-77A6-4C24-8D40-3606AA6FF466}"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E355E-248B-4372-91EC-CC6557D35C47}" type="slidenum">
              <a:rPr lang="en-US" smtClean="0"/>
              <a:t>‹#›</a:t>
            </a:fld>
            <a:endParaRPr lang="en-US"/>
          </a:p>
        </p:txBody>
      </p:sp>
    </p:spTree>
    <p:extLst>
      <p:ext uri="{BB962C8B-B14F-4D97-AF65-F5344CB8AC3E}">
        <p14:creationId xmlns:p14="http://schemas.microsoft.com/office/powerpoint/2010/main" val="2326339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2645C-77A6-4C24-8D40-3606AA6FF466}"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E355E-248B-4372-91EC-CC6557D35C47}" type="slidenum">
              <a:rPr lang="en-US" smtClean="0"/>
              <a:t>‹#›</a:t>
            </a:fld>
            <a:endParaRPr lang="en-US"/>
          </a:p>
        </p:txBody>
      </p:sp>
    </p:spTree>
    <p:extLst>
      <p:ext uri="{BB962C8B-B14F-4D97-AF65-F5344CB8AC3E}">
        <p14:creationId xmlns:p14="http://schemas.microsoft.com/office/powerpoint/2010/main" val="1302331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2645C-77A6-4C24-8D40-3606AA6FF466}"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E355E-248B-4372-91EC-CC6557D35C47}" type="slidenum">
              <a:rPr lang="en-US" smtClean="0"/>
              <a:t>‹#›</a:t>
            </a:fld>
            <a:endParaRPr lang="en-US"/>
          </a:p>
        </p:txBody>
      </p:sp>
    </p:spTree>
    <p:extLst>
      <p:ext uri="{BB962C8B-B14F-4D97-AF65-F5344CB8AC3E}">
        <p14:creationId xmlns:p14="http://schemas.microsoft.com/office/powerpoint/2010/main" val="2594594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2645C-77A6-4C24-8D40-3606AA6FF466}"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E355E-248B-4372-91EC-CC6557D35C47}" type="slidenum">
              <a:rPr lang="en-US" smtClean="0"/>
              <a:t>‹#›</a:t>
            </a:fld>
            <a:endParaRPr lang="en-US"/>
          </a:p>
        </p:txBody>
      </p:sp>
    </p:spTree>
    <p:extLst>
      <p:ext uri="{BB962C8B-B14F-4D97-AF65-F5344CB8AC3E}">
        <p14:creationId xmlns:p14="http://schemas.microsoft.com/office/powerpoint/2010/main" val="267381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2645C-77A6-4C24-8D40-3606AA6FF466}"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E355E-248B-4372-91EC-CC6557D35C47}" type="slidenum">
              <a:rPr lang="en-US" smtClean="0"/>
              <a:t>‹#›</a:t>
            </a:fld>
            <a:endParaRPr lang="en-US"/>
          </a:p>
        </p:txBody>
      </p:sp>
    </p:spTree>
    <p:extLst>
      <p:ext uri="{BB962C8B-B14F-4D97-AF65-F5344CB8AC3E}">
        <p14:creationId xmlns:p14="http://schemas.microsoft.com/office/powerpoint/2010/main" val="1999828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2645C-77A6-4C24-8D40-3606AA6FF466}"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E355E-248B-4372-91EC-CC6557D35C47}" type="slidenum">
              <a:rPr lang="en-US" smtClean="0"/>
              <a:t>‹#›</a:t>
            </a:fld>
            <a:endParaRPr lang="en-US"/>
          </a:p>
        </p:txBody>
      </p:sp>
    </p:spTree>
    <p:extLst>
      <p:ext uri="{BB962C8B-B14F-4D97-AF65-F5344CB8AC3E}">
        <p14:creationId xmlns:p14="http://schemas.microsoft.com/office/powerpoint/2010/main" val="136860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2645C-77A6-4C24-8D40-3606AA6FF466}" type="datetimeFigureOut">
              <a:rPr lang="en-US" smtClean="0"/>
              <a:t>3/15/2016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8E355E-248B-4372-91EC-CC6557D35C47}" type="slidenum">
              <a:rPr lang="en-US" smtClean="0"/>
              <a:t>‹#›</a:t>
            </a:fld>
            <a:endParaRPr lang="en-US"/>
          </a:p>
        </p:txBody>
      </p:sp>
    </p:spTree>
    <p:extLst>
      <p:ext uri="{BB962C8B-B14F-4D97-AF65-F5344CB8AC3E}">
        <p14:creationId xmlns:p14="http://schemas.microsoft.com/office/powerpoint/2010/main" val="2347667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2645C-77A6-4C24-8D40-3606AA6FF466}" type="datetimeFigureOut">
              <a:rPr lang="en-US" smtClean="0"/>
              <a:t>3/15/2016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8E355E-248B-4372-91EC-CC6557D35C47}" type="slidenum">
              <a:rPr lang="en-US" smtClean="0"/>
              <a:t>‹#›</a:t>
            </a:fld>
            <a:endParaRPr lang="en-US"/>
          </a:p>
        </p:txBody>
      </p:sp>
    </p:spTree>
    <p:extLst>
      <p:ext uri="{BB962C8B-B14F-4D97-AF65-F5344CB8AC3E}">
        <p14:creationId xmlns:p14="http://schemas.microsoft.com/office/powerpoint/2010/main" val="20687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2645C-77A6-4C24-8D40-3606AA6FF466}" type="datetimeFigureOut">
              <a:rPr lang="en-US" smtClean="0"/>
              <a:t>3/15/2016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8E355E-248B-4372-91EC-CC6557D35C47}" type="slidenum">
              <a:rPr lang="en-US" smtClean="0"/>
              <a:t>‹#›</a:t>
            </a:fld>
            <a:endParaRPr lang="en-US"/>
          </a:p>
        </p:txBody>
      </p:sp>
    </p:spTree>
    <p:extLst>
      <p:ext uri="{BB962C8B-B14F-4D97-AF65-F5344CB8AC3E}">
        <p14:creationId xmlns:p14="http://schemas.microsoft.com/office/powerpoint/2010/main" val="245869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2645C-77A6-4C24-8D40-3606AA6FF466}"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E355E-248B-4372-91EC-CC6557D35C47}" type="slidenum">
              <a:rPr lang="en-US" smtClean="0"/>
              <a:t>‹#›</a:t>
            </a:fld>
            <a:endParaRPr lang="en-US"/>
          </a:p>
        </p:txBody>
      </p:sp>
    </p:spTree>
    <p:extLst>
      <p:ext uri="{BB962C8B-B14F-4D97-AF65-F5344CB8AC3E}">
        <p14:creationId xmlns:p14="http://schemas.microsoft.com/office/powerpoint/2010/main" val="253489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2645C-77A6-4C24-8D40-3606AA6FF466}"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8E355E-248B-4372-91EC-CC6557D35C47}" type="slidenum">
              <a:rPr lang="en-US" smtClean="0"/>
              <a:t>‹#›</a:t>
            </a:fld>
            <a:endParaRPr lang="en-US"/>
          </a:p>
        </p:txBody>
      </p:sp>
    </p:spTree>
    <p:extLst>
      <p:ext uri="{BB962C8B-B14F-4D97-AF65-F5344CB8AC3E}">
        <p14:creationId xmlns:p14="http://schemas.microsoft.com/office/powerpoint/2010/main" val="398040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2645C-77A6-4C24-8D40-3606AA6FF466}" type="datetimeFigureOut">
              <a:rPr lang="en-US" smtClean="0"/>
              <a:t>3/15/2016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E355E-248B-4372-91EC-CC6557D35C47}" type="slidenum">
              <a:rPr lang="en-US" smtClean="0"/>
              <a:t>‹#›</a:t>
            </a:fld>
            <a:endParaRPr lang="en-US"/>
          </a:p>
        </p:txBody>
      </p:sp>
    </p:spTree>
    <p:extLst>
      <p:ext uri="{BB962C8B-B14F-4D97-AF65-F5344CB8AC3E}">
        <p14:creationId xmlns:p14="http://schemas.microsoft.com/office/powerpoint/2010/main" val="168355439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bit.ly/gearup-pd-eva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343400"/>
            <a:ext cx="9144000" cy="25146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419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3124200"/>
            <a:ext cx="8534400" cy="1147296"/>
          </a:xfrm>
        </p:spPr>
        <p:txBody>
          <a:bodyPr>
            <a:noAutofit/>
          </a:bodyPr>
          <a:lstStyle/>
          <a:p>
            <a:pPr algn="l"/>
            <a:r>
              <a:rPr lang="en-US" sz="3200" b="1" dirty="0" smtClean="0">
                <a:solidFill>
                  <a:schemeClr val="bg1"/>
                </a:solidFill>
              </a:rPr>
              <a:t>What is Rigor?</a:t>
            </a:r>
            <a:endParaRPr lang="en-US" sz="3200" b="1" dirty="0">
              <a:solidFill>
                <a:schemeClr val="bg1"/>
              </a:solidFill>
            </a:endParaRPr>
          </a:p>
        </p:txBody>
      </p:sp>
      <p:sp>
        <p:nvSpPr>
          <p:cNvPr id="3" name="Subtitle 2"/>
          <p:cNvSpPr>
            <a:spLocks noGrp="1"/>
          </p:cNvSpPr>
          <p:nvPr>
            <p:ph type="subTitle" idx="1"/>
          </p:nvPr>
        </p:nvSpPr>
        <p:spPr>
          <a:xfrm>
            <a:off x="533400" y="4507007"/>
            <a:ext cx="8229600" cy="1055593"/>
          </a:xfrm>
        </p:spPr>
        <p:txBody>
          <a:bodyPr>
            <a:noAutofit/>
          </a:bodyPr>
          <a:lstStyle/>
          <a:p>
            <a:pPr algn="l"/>
            <a:r>
              <a:rPr lang="en-US" sz="2400" dirty="0" smtClean="0">
                <a:solidFill>
                  <a:schemeClr val="bg1"/>
                </a:solidFill>
              </a:rPr>
              <a:t>Oregon GEAR UP Professional Development for Educators</a:t>
            </a:r>
            <a:endParaRPr lang="en-US" sz="2400" dirty="0">
              <a:solidFill>
                <a:schemeClr val="bg1"/>
              </a:solidFill>
            </a:endParaRPr>
          </a:p>
        </p:txBody>
      </p:sp>
      <p:pic>
        <p:nvPicPr>
          <p:cNvPr id="1026" name="Picture 2" descr="S:\CO\GEARUP\Communications\Photos and Images\Logos\GEAR UP White Logo.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239000" y="5411882"/>
            <a:ext cx="1693138" cy="118903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80999" y="431800"/>
            <a:ext cx="8372139" cy="4902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4784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24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28468" y="1600200"/>
            <a:ext cx="8077200" cy="3429000"/>
          </a:xfrm>
        </p:spPr>
        <p:txBody>
          <a:bodyPr>
            <a:noAutofit/>
          </a:bodyPr>
          <a:lstStyle/>
          <a:p>
            <a:pPr lvl="0"/>
            <a:r>
              <a:rPr lang="en-US" sz="4800" b="1" dirty="0">
                <a:solidFill>
                  <a:schemeClr val="bg1"/>
                </a:solidFill>
              </a:rPr>
              <a:t>What is one thing you commit to doing </a:t>
            </a:r>
            <a:r>
              <a:rPr lang="en-US" sz="4800" b="1" dirty="0" smtClean="0">
                <a:solidFill>
                  <a:schemeClr val="bg1"/>
                </a:solidFill>
              </a:rPr>
              <a:t>to increase rigor?</a:t>
            </a:r>
            <a:endParaRPr lang="en-US" sz="4800" dirty="0">
              <a:solidFill>
                <a:schemeClr val="bg1"/>
              </a:solidFill>
            </a:endParaRPr>
          </a:p>
        </p:txBody>
      </p:sp>
      <p:pic>
        <p:nvPicPr>
          <p:cNvPr id="11" name="Picture 2" descr="S:\CO\GEARUP\Communications\Photos and Images\Logos\GEAR UP White Logo.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80999" y="431800"/>
            <a:ext cx="8372139" cy="5435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11845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2362200"/>
            <a:ext cx="6400800" cy="1981200"/>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S:\CO\GEARUP\Communications\Photos and Images\Logos\GEAR UP White Logo.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890433" y="6005843"/>
            <a:ext cx="5095539" cy="307777"/>
          </a:xfrm>
          <a:prstGeom prst="rect">
            <a:avLst/>
          </a:prstGeom>
          <a:noFill/>
        </p:spPr>
        <p:txBody>
          <a:bodyPr wrap="square" rtlCol="0">
            <a:spAutoFit/>
          </a:bodyPr>
          <a:lstStyle/>
          <a:p>
            <a:pPr algn="r"/>
            <a:r>
              <a:rPr lang="en-US" sz="1400" i="1" dirty="0" smtClean="0"/>
              <a:t>Southern Regional Education Board</a:t>
            </a:r>
            <a:endParaRPr lang="en-US" sz="1400" i="1" dirty="0"/>
          </a:p>
        </p:txBody>
      </p:sp>
      <p:sp>
        <p:nvSpPr>
          <p:cNvPr id="13" name="Rectangle 12"/>
          <p:cNvSpPr/>
          <p:nvPr/>
        </p:nvSpPr>
        <p:spPr>
          <a:xfrm>
            <a:off x="0" y="706120"/>
            <a:ext cx="3276600" cy="7772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ctrTitle"/>
          </p:nvPr>
        </p:nvSpPr>
        <p:spPr>
          <a:xfrm>
            <a:off x="288926" y="685800"/>
            <a:ext cx="2835274" cy="786794"/>
          </a:xfrm>
        </p:spPr>
        <p:txBody>
          <a:bodyPr>
            <a:noAutofit/>
          </a:bodyPr>
          <a:lstStyle/>
          <a:p>
            <a:pPr algn="l"/>
            <a:r>
              <a:rPr lang="en-US" sz="3600" b="1" dirty="0" smtClean="0">
                <a:solidFill>
                  <a:schemeClr val="bg1"/>
                </a:solidFill>
              </a:rPr>
              <a:t>Evaluation</a:t>
            </a:r>
            <a:endParaRPr lang="en-US" sz="3600" b="1" dirty="0">
              <a:solidFill>
                <a:schemeClr val="bg1"/>
              </a:solidFill>
            </a:endParaRPr>
          </a:p>
        </p:txBody>
      </p:sp>
      <p:sp>
        <p:nvSpPr>
          <p:cNvPr id="2" name="TextBox 1"/>
          <p:cNvSpPr txBox="1"/>
          <p:nvPr/>
        </p:nvSpPr>
        <p:spPr>
          <a:xfrm>
            <a:off x="108672" y="2895600"/>
            <a:ext cx="8839200" cy="830997"/>
          </a:xfrm>
          <a:prstGeom prst="rect">
            <a:avLst/>
          </a:prstGeom>
          <a:noFill/>
        </p:spPr>
        <p:txBody>
          <a:bodyPr wrap="square" rtlCol="0">
            <a:spAutoFit/>
          </a:bodyPr>
          <a:lstStyle/>
          <a:p>
            <a:pPr algn="ctr"/>
            <a:r>
              <a:rPr lang="en-US" sz="4800" b="1" u="sng" dirty="0">
                <a:hlinkClick r:id="rId4"/>
              </a:rPr>
              <a:t>bit.ly/</a:t>
            </a:r>
            <a:r>
              <a:rPr lang="en-US" sz="4800" b="1" u="sng" dirty="0" err="1">
                <a:hlinkClick r:id="rId4"/>
              </a:rPr>
              <a:t>gearup-pd-eval</a:t>
            </a:r>
            <a:endParaRPr lang="en-US" sz="4800" dirty="0"/>
          </a:p>
        </p:txBody>
      </p:sp>
    </p:spTree>
    <p:extLst>
      <p:ext uri="{BB962C8B-B14F-4D97-AF65-F5344CB8AC3E}">
        <p14:creationId xmlns:p14="http://schemas.microsoft.com/office/powerpoint/2010/main" val="14250617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S:\CO\GEARUP\Communications\Photos and Images\Logos\GEAR UP White Logo.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N-Share\Gearup\Share\GEARUP\Communications\Photos and Images\Logos\GEAR UP Color Logo.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313647" y="1295400"/>
            <a:ext cx="2583041" cy="172202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462130" y="3357414"/>
            <a:ext cx="8219740" cy="1697238"/>
            <a:chOff x="1371600" y="4037902"/>
            <a:chExt cx="6324600" cy="2012115"/>
          </a:xfrm>
        </p:grpSpPr>
        <p:sp>
          <p:nvSpPr>
            <p:cNvPr id="12" name="TextBox 11"/>
            <p:cNvSpPr txBox="1"/>
            <p:nvPr/>
          </p:nvSpPr>
          <p:spPr>
            <a:xfrm>
              <a:off x="1371600" y="4037902"/>
              <a:ext cx="6324600" cy="1486947"/>
            </a:xfrm>
            <a:prstGeom prst="rect">
              <a:avLst/>
            </a:prstGeom>
            <a:noFill/>
          </p:spPr>
          <p:txBody>
            <a:bodyPr wrap="square" rtlCol="0">
              <a:spAutoFit/>
            </a:bodyPr>
            <a:lstStyle/>
            <a:p>
              <a:pPr algn="ctr">
                <a:lnSpc>
                  <a:spcPts val="8500"/>
                </a:lnSpc>
              </a:pPr>
              <a:r>
                <a:rPr lang="en-US" sz="11500" dirty="0" smtClean="0">
                  <a:solidFill>
                    <a:schemeClr val="tx2"/>
                  </a:solidFill>
                  <a:latin typeface="Rockwell Extra Bold" panose="02060903040505020403" pitchFamily="18" charset="0"/>
                </a:rPr>
                <a:t>COLLEGE</a:t>
              </a:r>
              <a:endParaRPr lang="en-US" sz="8800" dirty="0" smtClean="0">
                <a:solidFill>
                  <a:schemeClr val="tx2"/>
                </a:solidFill>
                <a:latin typeface="Rockwell Extra Bold" panose="02060903040505020403" pitchFamily="18" charset="0"/>
              </a:endParaRPr>
            </a:p>
          </p:txBody>
        </p:sp>
        <p:sp>
          <p:nvSpPr>
            <p:cNvPr id="7" name="Rectangle 6"/>
            <p:cNvSpPr/>
            <p:nvPr/>
          </p:nvSpPr>
          <p:spPr>
            <a:xfrm>
              <a:off x="1524000" y="4762612"/>
              <a:ext cx="6019800" cy="1287405"/>
            </a:xfrm>
            <a:prstGeom prst="rect">
              <a:avLst/>
            </a:prstGeom>
          </p:spPr>
          <p:txBody>
            <a:bodyPr wrap="square">
              <a:spAutoFit/>
            </a:bodyPr>
            <a:lstStyle/>
            <a:p>
              <a:pPr algn="ctr">
                <a:lnSpc>
                  <a:spcPts val="8500"/>
                </a:lnSpc>
              </a:pPr>
              <a:r>
                <a:rPr lang="en-US" sz="5200" b="1" dirty="0" smtClean="0"/>
                <a:t>It’s not a dream, it’s a plan.</a:t>
              </a:r>
              <a:endParaRPr lang="en-US" sz="5200" b="1" dirty="0"/>
            </a:p>
          </p:txBody>
        </p:sp>
      </p:grpSp>
      <p:sp>
        <p:nvSpPr>
          <p:cNvPr id="9" name="TextBox 8"/>
          <p:cNvSpPr txBox="1"/>
          <p:nvPr/>
        </p:nvSpPr>
        <p:spPr>
          <a:xfrm>
            <a:off x="474830" y="5067352"/>
            <a:ext cx="8143539" cy="1138773"/>
          </a:xfrm>
          <a:prstGeom prst="rect">
            <a:avLst/>
          </a:prstGeom>
          <a:noFill/>
        </p:spPr>
        <p:txBody>
          <a:bodyPr wrap="square" rtlCol="0">
            <a:spAutoFit/>
          </a:bodyPr>
          <a:lstStyle/>
          <a:p>
            <a:pPr algn="ctr"/>
            <a:r>
              <a:rPr lang="en-US" sz="4400" b="1" dirty="0" smtClean="0">
                <a:solidFill>
                  <a:schemeClr val="accent1"/>
                </a:solidFill>
              </a:rPr>
              <a:t>oregongearup.org</a:t>
            </a:r>
            <a:endParaRPr lang="en-US" sz="4400" dirty="0" smtClean="0">
              <a:solidFill>
                <a:schemeClr val="accent1"/>
              </a:solidFill>
            </a:endParaRPr>
          </a:p>
          <a:p>
            <a:pPr algn="ctr"/>
            <a:endParaRPr lang="en-US" sz="2400" dirty="0" smtClean="0"/>
          </a:p>
        </p:txBody>
      </p:sp>
    </p:spTree>
    <p:extLst>
      <p:ext uri="{BB962C8B-B14F-4D97-AF65-F5344CB8AC3E}">
        <p14:creationId xmlns:p14="http://schemas.microsoft.com/office/powerpoint/2010/main" val="1896081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N-Share\Gearup\Share\GEARUP\Communications\Photos and Images\Graduation\_CHP0067.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68611" y="-228600"/>
            <a:ext cx="9735156" cy="6477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S:\CO\GEARUP\Communications\Photos and Images\Logos\GEAR UP White Logo.pn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85800" y="1676400"/>
            <a:ext cx="10668000" cy="2209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462130" y="2112762"/>
            <a:ext cx="8219740" cy="1697238"/>
            <a:chOff x="1371600" y="2562336"/>
            <a:chExt cx="6324600" cy="2012115"/>
          </a:xfrm>
        </p:grpSpPr>
        <p:sp>
          <p:nvSpPr>
            <p:cNvPr id="14" name="TextBox 13"/>
            <p:cNvSpPr txBox="1"/>
            <p:nvPr/>
          </p:nvSpPr>
          <p:spPr>
            <a:xfrm>
              <a:off x="1371600" y="2562336"/>
              <a:ext cx="6324600" cy="1486947"/>
            </a:xfrm>
            <a:prstGeom prst="rect">
              <a:avLst/>
            </a:prstGeom>
            <a:noFill/>
          </p:spPr>
          <p:txBody>
            <a:bodyPr wrap="square" rtlCol="0">
              <a:spAutoFit/>
            </a:bodyPr>
            <a:lstStyle/>
            <a:p>
              <a:pPr algn="ctr">
                <a:lnSpc>
                  <a:spcPts val="8500"/>
                </a:lnSpc>
              </a:pPr>
              <a:r>
                <a:rPr lang="en-US" sz="11500" dirty="0" smtClean="0">
                  <a:solidFill>
                    <a:schemeClr val="tx2"/>
                  </a:solidFill>
                  <a:latin typeface="Rockwell Extra Bold" panose="02060903040505020403" pitchFamily="18" charset="0"/>
                </a:rPr>
                <a:t>COLLEGE</a:t>
              </a:r>
              <a:endParaRPr lang="en-US" sz="8800" dirty="0" smtClean="0">
                <a:solidFill>
                  <a:schemeClr val="tx2"/>
                </a:solidFill>
                <a:latin typeface="Rockwell Extra Bold" panose="02060903040505020403" pitchFamily="18" charset="0"/>
              </a:endParaRPr>
            </a:p>
          </p:txBody>
        </p:sp>
        <p:sp>
          <p:nvSpPr>
            <p:cNvPr id="17" name="Rectangle 16"/>
            <p:cNvSpPr/>
            <p:nvPr/>
          </p:nvSpPr>
          <p:spPr>
            <a:xfrm>
              <a:off x="1524000" y="3287046"/>
              <a:ext cx="6019800" cy="1287405"/>
            </a:xfrm>
            <a:prstGeom prst="rect">
              <a:avLst/>
            </a:prstGeom>
          </p:spPr>
          <p:txBody>
            <a:bodyPr wrap="square">
              <a:spAutoFit/>
            </a:bodyPr>
            <a:lstStyle/>
            <a:p>
              <a:pPr algn="ctr">
                <a:lnSpc>
                  <a:spcPts val="8500"/>
                </a:lnSpc>
              </a:pPr>
              <a:r>
                <a:rPr lang="en-US" sz="5200" b="1" dirty="0" smtClean="0"/>
                <a:t>It’s not a dream, it’s a plan.</a:t>
              </a:r>
              <a:endParaRPr lang="en-US" sz="5200" b="1" dirty="0"/>
            </a:p>
          </p:txBody>
        </p:sp>
      </p:grpSp>
    </p:spTree>
    <p:extLst>
      <p:ext uri="{BB962C8B-B14F-4D97-AF65-F5344CB8AC3E}">
        <p14:creationId xmlns:p14="http://schemas.microsoft.com/office/powerpoint/2010/main" val="3354337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169943" y="87968"/>
            <a:ext cx="6678657" cy="6312832"/>
            <a:chOff x="1465848" y="381000"/>
            <a:chExt cx="6170495" cy="5832505"/>
          </a:xfrm>
        </p:grpSpPr>
        <p:pic>
          <p:nvPicPr>
            <p:cNvPr id="2050" name="Picture 2" descr="S:\GU3\5R Model\5 R Image\2014 5 R Graphic - Green.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507657" y="381000"/>
              <a:ext cx="6128686" cy="583250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rot="19498722">
              <a:off x="1465848" y="1076560"/>
              <a:ext cx="2819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p:cNvSpPr/>
          <p:nvPr/>
        </p:nvSpPr>
        <p:spPr>
          <a:xfrm>
            <a:off x="0" y="228600"/>
            <a:ext cx="2895600" cy="1219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S:\CO\GEARUP\Communications\Photos and Images\Logos\GEAR UP White Logo.pn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a:spLocks noGrp="1"/>
          </p:cNvSpPr>
          <p:nvPr>
            <p:ph type="ctrTitle"/>
          </p:nvPr>
        </p:nvSpPr>
        <p:spPr>
          <a:xfrm>
            <a:off x="152400" y="-304800"/>
            <a:ext cx="2987674" cy="2209800"/>
          </a:xfrm>
        </p:spPr>
        <p:txBody>
          <a:bodyPr>
            <a:noAutofit/>
          </a:bodyPr>
          <a:lstStyle/>
          <a:p>
            <a:pPr algn="l"/>
            <a:r>
              <a:rPr lang="en-US" sz="3600" b="1" dirty="0" smtClean="0">
                <a:solidFill>
                  <a:schemeClr val="bg1"/>
                </a:solidFill>
              </a:rPr>
              <a:t>GEAR UP’s Model</a:t>
            </a:r>
            <a:endParaRPr lang="en-US" sz="3600" b="1" dirty="0">
              <a:solidFill>
                <a:schemeClr val="bg1"/>
              </a:solidFill>
            </a:endParaRPr>
          </a:p>
        </p:txBody>
      </p:sp>
      <p:sp>
        <p:nvSpPr>
          <p:cNvPr id="2" name="Rectangle 1"/>
          <p:cNvSpPr/>
          <p:nvPr/>
        </p:nvSpPr>
        <p:spPr>
          <a:xfrm>
            <a:off x="5334000" y="2425700"/>
            <a:ext cx="1676400" cy="990600"/>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4000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248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2209800"/>
            <a:ext cx="8077200" cy="3429000"/>
          </a:xfrm>
        </p:spPr>
        <p:txBody>
          <a:bodyPr>
            <a:noAutofit/>
          </a:bodyPr>
          <a:lstStyle/>
          <a:p>
            <a:pPr lvl="0">
              <a:spcBef>
                <a:spcPts val="1200"/>
              </a:spcBef>
            </a:pPr>
            <a:r>
              <a:rPr lang="en-US" sz="3600" dirty="0" smtClean="0">
                <a:solidFill>
                  <a:schemeClr val="bg1"/>
                </a:solidFill>
              </a:rPr>
              <a:t>How do you define </a:t>
            </a:r>
            <a:r>
              <a:rPr lang="en-US" sz="3600" b="1" dirty="0" smtClean="0">
                <a:solidFill>
                  <a:schemeClr val="bg1"/>
                </a:solidFill>
              </a:rPr>
              <a:t>rigor</a:t>
            </a:r>
            <a:r>
              <a:rPr lang="en-US" sz="3600" dirty="0" smtClean="0">
                <a:solidFill>
                  <a:schemeClr val="bg1"/>
                </a:solidFill>
              </a:rPr>
              <a:t>? </a:t>
            </a:r>
            <a:br>
              <a:rPr lang="en-US" sz="3600" dirty="0" smtClean="0">
                <a:solidFill>
                  <a:schemeClr val="bg1"/>
                </a:solidFill>
              </a:rPr>
            </a:br>
            <a:r>
              <a:rPr lang="en-US" sz="3600" dirty="0" smtClean="0">
                <a:solidFill>
                  <a:schemeClr val="bg1"/>
                </a:solidFill>
              </a:rPr>
              <a:t>What does it look like in your classroom? In our school?</a:t>
            </a:r>
            <a:endParaRPr lang="en-US" sz="3600" dirty="0">
              <a:solidFill>
                <a:schemeClr val="bg1"/>
              </a:solidFill>
            </a:endParaRPr>
          </a:p>
        </p:txBody>
      </p:sp>
      <p:pic>
        <p:nvPicPr>
          <p:cNvPr id="11" name="Picture 2" descr="S:\CO\GEARUP\Communications\Photos and Images\Logos\GEAR UP White Logo.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552700" y="533400"/>
            <a:ext cx="4038600" cy="2215991"/>
          </a:xfrm>
          <a:prstGeom prst="rect">
            <a:avLst/>
          </a:prstGeom>
          <a:noFill/>
        </p:spPr>
        <p:txBody>
          <a:bodyPr wrap="square" rtlCol="0">
            <a:spAutoFit/>
          </a:bodyPr>
          <a:lstStyle/>
          <a:p>
            <a:pPr algn="ctr"/>
            <a:r>
              <a:rPr lang="en-US" sz="13800" dirty="0" smtClean="0">
                <a:solidFill>
                  <a:schemeClr val="bg1"/>
                </a:solidFill>
                <a:latin typeface="Webdings" panose="05030102010509060703" pitchFamily="18" charset="2"/>
              </a:rPr>
              <a:t>^</a:t>
            </a:r>
            <a:endParaRPr lang="en-US" sz="13800" dirty="0">
              <a:solidFill>
                <a:schemeClr val="bg1"/>
              </a:solidFill>
              <a:latin typeface="Webdings" panose="05030102010509060703" pitchFamily="18" charset="2"/>
            </a:endParaRPr>
          </a:p>
        </p:txBody>
      </p:sp>
      <p:sp>
        <p:nvSpPr>
          <p:cNvPr id="7" name="Rectangle 6"/>
          <p:cNvSpPr/>
          <p:nvPr/>
        </p:nvSpPr>
        <p:spPr>
          <a:xfrm>
            <a:off x="380999" y="431800"/>
            <a:ext cx="8372139" cy="5435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97031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S:\CO\GEARUP\Communications\Photos and Images\Logos\GEAR UP White Logo.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Share\GEARUP\Communications\Photos and Images\High School\study.jp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25400" y="0"/>
            <a:ext cx="916940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340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248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2209800"/>
            <a:ext cx="8077200" cy="3429000"/>
          </a:xfrm>
        </p:spPr>
        <p:txBody>
          <a:bodyPr>
            <a:noAutofit/>
          </a:bodyPr>
          <a:lstStyle/>
          <a:p>
            <a:pPr lvl="0"/>
            <a:r>
              <a:rPr lang="en-US" sz="3600" dirty="0" smtClean="0">
                <a:solidFill>
                  <a:schemeClr val="bg1"/>
                </a:solidFill>
              </a:rPr>
              <a:t>How does this part of the definition apply at our school?</a:t>
            </a:r>
            <a:br>
              <a:rPr lang="en-US" sz="3600" dirty="0" smtClean="0">
                <a:solidFill>
                  <a:schemeClr val="bg1"/>
                </a:solidFill>
              </a:rPr>
            </a:br>
            <a:r>
              <a:rPr lang="en-US" sz="3600" dirty="0">
                <a:solidFill>
                  <a:schemeClr val="bg1"/>
                </a:solidFill>
              </a:rPr>
              <a:t/>
            </a:r>
            <a:br>
              <a:rPr lang="en-US" sz="3600" dirty="0">
                <a:solidFill>
                  <a:schemeClr val="bg1"/>
                </a:solidFill>
              </a:rPr>
            </a:br>
            <a:r>
              <a:rPr lang="en-US" sz="3600" dirty="0" smtClean="0">
                <a:solidFill>
                  <a:schemeClr val="bg1"/>
                </a:solidFill>
              </a:rPr>
              <a:t>What are we currently doing at our school that reflects this part of the definition?</a:t>
            </a:r>
            <a:endParaRPr lang="en-US" sz="3600" dirty="0">
              <a:solidFill>
                <a:schemeClr val="bg1"/>
              </a:solidFill>
            </a:endParaRPr>
          </a:p>
        </p:txBody>
      </p:sp>
      <p:pic>
        <p:nvPicPr>
          <p:cNvPr id="11" name="Picture 2" descr="S:\CO\GEARUP\Communications\Photos and Images\Logos\GEAR UP White Logo.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552700" y="304800"/>
            <a:ext cx="4038600" cy="2215991"/>
          </a:xfrm>
          <a:prstGeom prst="rect">
            <a:avLst/>
          </a:prstGeom>
          <a:noFill/>
        </p:spPr>
        <p:txBody>
          <a:bodyPr wrap="square" rtlCol="0">
            <a:spAutoFit/>
          </a:bodyPr>
          <a:lstStyle/>
          <a:p>
            <a:pPr algn="ctr"/>
            <a:r>
              <a:rPr lang="en-US" sz="13800" dirty="0" smtClean="0">
                <a:solidFill>
                  <a:schemeClr val="bg1"/>
                </a:solidFill>
                <a:latin typeface="Webdings" panose="05030102010509060703" pitchFamily="18" charset="2"/>
              </a:rPr>
              <a:t>^</a:t>
            </a:r>
            <a:endParaRPr lang="en-US" sz="13800" dirty="0">
              <a:solidFill>
                <a:schemeClr val="bg1"/>
              </a:solidFill>
              <a:latin typeface="Webdings" panose="05030102010509060703" pitchFamily="18" charset="2"/>
            </a:endParaRPr>
          </a:p>
        </p:txBody>
      </p:sp>
      <p:sp>
        <p:nvSpPr>
          <p:cNvPr id="7" name="Rectangle 6"/>
          <p:cNvSpPr/>
          <p:nvPr/>
        </p:nvSpPr>
        <p:spPr>
          <a:xfrm>
            <a:off x="380999" y="431800"/>
            <a:ext cx="8372139" cy="5435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0544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248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2209800"/>
            <a:ext cx="8077200" cy="3429000"/>
          </a:xfrm>
        </p:spPr>
        <p:txBody>
          <a:bodyPr>
            <a:noAutofit/>
          </a:bodyPr>
          <a:lstStyle/>
          <a:p>
            <a:pPr lvl="0"/>
            <a:r>
              <a:rPr lang="en-US" sz="3200" dirty="0">
                <a:solidFill>
                  <a:schemeClr val="bg1"/>
                </a:solidFill>
              </a:rPr>
              <a:t>Summarize the expectations of college attainment for each group surveyed (students, educators and parents). What, if anything, surprised you? What strategies or messaging would encourage all students to develop high expectations for college attainment?</a:t>
            </a:r>
          </a:p>
        </p:txBody>
      </p:sp>
      <p:pic>
        <p:nvPicPr>
          <p:cNvPr id="11" name="Picture 2" descr="S:\CO\GEARUP\Communications\Photos and Images\Logos\GEAR UP White Logo.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552700" y="304800"/>
            <a:ext cx="4038600" cy="2215991"/>
          </a:xfrm>
          <a:prstGeom prst="rect">
            <a:avLst/>
          </a:prstGeom>
          <a:noFill/>
        </p:spPr>
        <p:txBody>
          <a:bodyPr wrap="square" rtlCol="0">
            <a:spAutoFit/>
          </a:bodyPr>
          <a:lstStyle/>
          <a:p>
            <a:pPr algn="ctr"/>
            <a:r>
              <a:rPr lang="en-US" sz="13800" dirty="0" smtClean="0">
                <a:solidFill>
                  <a:schemeClr val="bg1"/>
                </a:solidFill>
                <a:latin typeface="Webdings" panose="05030102010509060703" pitchFamily="18" charset="2"/>
              </a:rPr>
              <a:t>^</a:t>
            </a:r>
            <a:endParaRPr lang="en-US" sz="13800" dirty="0">
              <a:solidFill>
                <a:schemeClr val="bg1"/>
              </a:solidFill>
              <a:latin typeface="Webdings" panose="05030102010509060703" pitchFamily="18" charset="2"/>
            </a:endParaRPr>
          </a:p>
        </p:txBody>
      </p:sp>
      <p:sp>
        <p:nvSpPr>
          <p:cNvPr id="7" name="Rectangle 6"/>
          <p:cNvSpPr/>
          <p:nvPr/>
        </p:nvSpPr>
        <p:spPr>
          <a:xfrm>
            <a:off x="380999" y="431800"/>
            <a:ext cx="8372139" cy="5435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127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248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2209800"/>
            <a:ext cx="8077200" cy="3429000"/>
          </a:xfrm>
        </p:spPr>
        <p:txBody>
          <a:bodyPr>
            <a:noAutofit/>
          </a:bodyPr>
          <a:lstStyle/>
          <a:p>
            <a:pPr lvl="0"/>
            <a:r>
              <a:rPr lang="en-US" sz="3200" dirty="0" smtClean="0">
                <a:solidFill>
                  <a:schemeClr val="bg1"/>
                </a:solidFill>
              </a:rPr>
              <a:t>Share </a:t>
            </a:r>
            <a:r>
              <a:rPr lang="en-US" sz="3200" dirty="0">
                <a:solidFill>
                  <a:schemeClr val="bg1"/>
                </a:solidFill>
              </a:rPr>
              <a:t>the discussion from each of the three groups</a:t>
            </a:r>
            <a:r>
              <a:rPr lang="en-US" sz="3200" dirty="0" smtClean="0">
                <a:solidFill>
                  <a:schemeClr val="bg1"/>
                </a:solidFill>
              </a:rPr>
              <a:t>.</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a:solidFill>
                  <a:schemeClr val="bg1"/>
                </a:solidFill>
              </a:rPr>
              <a:t>What are the two most important things we are doing at our school that reflects this definition of rigor?</a:t>
            </a:r>
          </a:p>
        </p:txBody>
      </p:sp>
      <p:pic>
        <p:nvPicPr>
          <p:cNvPr id="11" name="Picture 2" descr="S:\CO\GEARUP\Communications\Photos and Images\Logos\GEAR UP White Logo.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552700" y="304800"/>
            <a:ext cx="4038600" cy="2215991"/>
          </a:xfrm>
          <a:prstGeom prst="rect">
            <a:avLst/>
          </a:prstGeom>
          <a:noFill/>
        </p:spPr>
        <p:txBody>
          <a:bodyPr wrap="square" rtlCol="0">
            <a:spAutoFit/>
          </a:bodyPr>
          <a:lstStyle/>
          <a:p>
            <a:pPr algn="ctr"/>
            <a:r>
              <a:rPr lang="en-US" sz="13800" dirty="0" smtClean="0">
                <a:solidFill>
                  <a:schemeClr val="bg1"/>
                </a:solidFill>
                <a:latin typeface="Webdings" panose="05030102010509060703" pitchFamily="18" charset="2"/>
              </a:rPr>
              <a:t>^</a:t>
            </a:r>
            <a:endParaRPr lang="en-US" sz="13800" dirty="0">
              <a:solidFill>
                <a:schemeClr val="bg1"/>
              </a:solidFill>
              <a:latin typeface="Webdings" panose="05030102010509060703" pitchFamily="18" charset="2"/>
            </a:endParaRPr>
          </a:p>
        </p:txBody>
      </p:sp>
      <p:sp>
        <p:nvSpPr>
          <p:cNvPr id="7" name="Rectangle 6"/>
          <p:cNvSpPr/>
          <p:nvPr/>
        </p:nvSpPr>
        <p:spPr>
          <a:xfrm>
            <a:off x="380999" y="431800"/>
            <a:ext cx="8372139" cy="5435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3760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400800"/>
            <a:ext cx="9144000" cy="4572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248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2209800"/>
            <a:ext cx="8077200" cy="3429000"/>
          </a:xfrm>
        </p:spPr>
        <p:txBody>
          <a:bodyPr>
            <a:noAutofit/>
          </a:bodyPr>
          <a:lstStyle/>
          <a:p>
            <a:pPr lvl="0"/>
            <a:r>
              <a:rPr lang="en-US" sz="4000" dirty="0">
                <a:solidFill>
                  <a:schemeClr val="bg1"/>
                </a:solidFill>
              </a:rPr>
              <a:t>What are additional things we can commit to doing that will reflect the definition of rigor?</a:t>
            </a:r>
          </a:p>
        </p:txBody>
      </p:sp>
      <p:pic>
        <p:nvPicPr>
          <p:cNvPr id="11" name="Picture 2" descr="S:\CO\GEARUP\Communications\Photos and Images\Logos\GEAR UP White Logo.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552700" y="304800"/>
            <a:ext cx="4038600" cy="2215991"/>
          </a:xfrm>
          <a:prstGeom prst="rect">
            <a:avLst/>
          </a:prstGeom>
          <a:noFill/>
        </p:spPr>
        <p:txBody>
          <a:bodyPr wrap="square" rtlCol="0">
            <a:spAutoFit/>
          </a:bodyPr>
          <a:lstStyle/>
          <a:p>
            <a:pPr algn="ctr"/>
            <a:r>
              <a:rPr lang="en-US" sz="13800" dirty="0" smtClean="0">
                <a:solidFill>
                  <a:schemeClr val="bg1"/>
                </a:solidFill>
                <a:latin typeface="Webdings" panose="05030102010509060703" pitchFamily="18" charset="2"/>
              </a:rPr>
              <a:t>^</a:t>
            </a:r>
            <a:endParaRPr lang="en-US" sz="13800" dirty="0">
              <a:solidFill>
                <a:schemeClr val="bg1"/>
              </a:solidFill>
              <a:latin typeface="Webdings" panose="05030102010509060703" pitchFamily="18" charset="2"/>
            </a:endParaRPr>
          </a:p>
        </p:txBody>
      </p:sp>
      <p:sp>
        <p:nvSpPr>
          <p:cNvPr id="7" name="Rectangle 6"/>
          <p:cNvSpPr/>
          <p:nvPr/>
        </p:nvSpPr>
        <p:spPr>
          <a:xfrm>
            <a:off x="380999" y="431800"/>
            <a:ext cx="8372139" cy="5435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7614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GEAR UP Power Point Template">
  <a:themeElements>
    <a:clrScheme name="GEAR UP">
      <a:dk1>
        <a:sysClr val="windowText" lastClr="000000"/>
      </a:dk1>
      <a:lt1>
        <a:sysClr val="window" lastClr="FFFFFF"/>
      </a:lt1>
      <a:dk2>
        <a:srgbClr val="007F42"/>
      </a:dk2>
      <a:lt2>
        <a:srgbClr val="D0E8B2"/>
      </a:lt2>
      <a:accent1>
        <a:srgbClr val="8CC63F"/>
      </a:accent1>
      <a:accent2>
        <a:srgbClr val="007F42"/>
      </a:accent2>
      <a:accent3>
        <a:srgbClr val="BFBFBF"/>
      </a:accent3>
      <a:accent4>
        <a:srgbClr val="F37321"/>
      </a:accent4>
      <a:accent5>
        <a:srgbClr val="D0E8B2"/>
      </a:accent5>
      <a:accent6>
        <a:srgbClr val="7F7F7F"/>
      </a:accent6>
      <a:hlink>
        <a:srgbClr val="0000FF"/>
      </a:hlink>
      <a:folHlink>
        <a:srgbClr val="800080"/>
      </a:folHlink>
    </a:clrScheme>
    <a:fontScheme name="GEAR UP">
      <a:majorFont>
        <a:latin typeface="Rockwel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GEAR UP Power Point Template</Template>
  <TotalTime>175</TotalTime>
  <Words>517</Words>
  <Application>Microsoft Office PowerPoint</Application>
  <PresentationFormat>On-screen Show (4:3)</PresentationFormat>
  <Paragraphs>59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GEAR UP Power Point Template</vt:lpstr>
      <vt:lpstr>What is Rigor?</vt:lpstr>
      <vt:lpstr>PowerPoint Presentation</vt:lpstr>
      <vt:lpstr>GEAR UP’s Model</vt:lpstr>
      <vt:lpstr>How do you define rigor?  What does it look like in your classroom? In our school?</vt:lpstr>
      <vt:lpstr>PowerPoint Presentation</vt:lpstr>
      <vt:lpstr>How does this part of the definition apply at our school?  What are we currently doing at our school that reflects this part of the definition?</vt:lpstr>
      <vt:lpstr>Summarize the expectations of college attainment for each group surveyed (students, educators and parents). What, if anything, surprised you? What strategies or messaging would encourage all students to develop high expectations for college attainment?</vt:lpstr>
      <vt:lpstr>Share the discussion from each of the three groups.  What are the two most important things we are doing at our school that reflects this definition of rigor?</vt:lpstr>
      <vt:lpstr>What are additional things we can commit to doing that will reflect the definition of rigor?</vt:lpstr>
      <vt:lpstr>What is one thing you commit to doing to increase rigor?</vt:lpstr>
      <vt:lpstr>Evaluation</vt:lpstr>
      <vt:lpstr>PowerPoint Presentation</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High Expectations</dc:title>
  <dc:creator>Support</dc:creator>
  <cp:lastModifiedBy>Support</cp:lastModifiedBy>
  <cp:revision>14</cp:revision>
  <cp:lastPrinted>2014-06-03T23:44:41Z</cp:lastPrinted>
  <dcterms:created xsi:type="dcterms:W3CDTF">2015-10-12T17:38:42Z</dcterms:created>
  <dcterms:modified xsi:type="dcterms:W3CDTF">2016-03-15T17:27:04Z</dcterms:modified>
</cp:coreProperties>
</file>